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70" r:id="rId4"/>
    <p:sldId id="280" r:id="rId5"/>
    <p:sldId id="257" r:id="rId6"/>
    <p:sldId id="258" r:id="rId7"/>
    <p:sldId id="272" r:id="rId8"/>
    <p:sldId id="283" r:id="rId9"/>
    <p:sldId id="273" r:id="rId10"/>
    <p:sldId id="274" r:id="rId11"/>
    <p:sldId id="275" r:id="rId12"/>
    <p:sldId id="259" r:id="rId13"/>
    <p:sldId id="271" r:id="rId14"/>
    <p:sldId id="261" r:id="rId15"/>
    <p:sldId id="260" r:id="rId16"/>
    <p:sldId id="262" r:id="rId17"/>
    <p:sldId id="263" r:id="rId18"/>
    <p:sldId id="276" r:id="rId19"/>
    <p:sldId id="264" r:id="rId20"/>
    <p:sldId id="268" r:id="rId21"/>
    <p:sldId id="269" r:id="rId22"/>
    <p:sldId id="267" r:id="rId23"/>
    <p:sldId id="277" r:id="rId24"/>
    <p:sldId id="278" r:id="rId25"/>
    <p:sldId id="284" r:id="rId26"/>
    <p:sldId id="279" r:id="rId27"/>
    <p:sldId id="282" r:id="rId28"/>
    <p:sldId id="266" r:id="rId29"/>
    <p:sldId id="281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FF66"/>
    <a:srgbClr val="F0F4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82" y="-2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AC6F47-7EBE-4D1F-A6C2-ACDD9F2A9D6F}" type="datetimeFigureOut">
              <a:rPr lang="ru-RU"/>
              <a:pPr>
                <a:defRPr/>
              </a:pPr>
              <a:t>10.10.2015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ED07B1-2394-4F0C-A3C3-AAA0764590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696F8F-8AE7-46D9-B51F-DE1DB00CC4D2}" type="datetimeFigureOut">
              <a:rPr lang="ru-RU"/>
              <a:pPr>
                <a:defRPr/>
              </a:pPr>
              <a:t>10.10.2015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D73BFE-C1E0-4C68-B0C1-AA00661377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CD55CC-4992-4AF9-ADFD-43BF52B1C823}" type="datetimeFigureOut">
              <a:rPr lang="ru-RU"/>
              <a:pPr>
                <a:defRPr/>
              </a:pPr>
              <a:t>10.10.2015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B1CEE6-2850-41C7-8C7F-FA311A1F12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315DBD-F682-4332-A937-5ED84D79735F}" type="datetimeFigureOut">
              <a:rPr lang="ru-RU"/>
              <a:pPr>
                <a:defRPr/>
              </a:pPr>
              <a:t>10.10.2015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9E17DF-A307-4A59-8075-04A2320E71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B9D4DB-42D4-4046-828D-A411B6BFFD84}" type="datetimeFigureOut">
              <a:rPr lang="ru-RU"/>
              <a:pPr>
                <a:defRPr/>
              </a:pPr>
              <a:t>10.10.2015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8D2D49-7F89-41CF-8E53-1F0A2DBD71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6956F-0D10-4404-8C4D-46B04608AE79}" type="datetimeFigureOut">
              <a:rPr lang="ru-RU"/>
              <a:pPr>
                <a:defRPr/>
              </a:pPr>
              <a:t>10.10.2015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4C9BC-7A1E-448D-9E56-5725B76B88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62BA3F-4856-4E2A-ADAB-283345306BD3}" type="datetimeFigureOut">
              <a:rPr lang="ru-RU"/>
              <a:pPr>
                <a:defRPr/>
              </a:pPr>
              <a:t>10.10.2015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622533-4F64-4079-B8D1-4831365157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3F9D0B-A85E-421E-BCF8-14BB4CFC226D}" type="datetimeFigureOut">
              <a:rPr lang="ru-RU"/>
              <a:pPr>
                <a:defRPr/>
              </a:pPr>
              <a:t>10.10.2015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E02CD-39BD-4769-9907-98CF82711C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7DBB4-7D20-4EC7-A761-A62A53D2FEF8}" type="datetimeFigureOut">
              <a:rPr lang="ru-RU"/>
              <a:pPr>
                <a:defRPr/>
              </a:pPr>
              <a:t>10.10.2015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036F1C-EA90-4B64-8E08-5ADF145382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5644FA-1697-4738-8E10-1B39730FD142}" type="datetimeFigureOut">
              <a:rPr lang="ru-RU"/>
              <a:pPr>
                <a:defRPr/>
              </a:pPr>
              <a:t>10.10.2015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C1C8A-4E6A-43B6-8C71-A831524C2A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61063B-0B3A-4C4C-93C9-71CCBD45007B}" type="datetimeFigureOut">
              <a:rPr lang="ru-RU"/>
              <a:pPr>
                <a:defRPr/>
              </a:pPr>
              <a:t>10.10.2015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6A89AB-FE61-48D6-8D10-31979CA034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4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F8DBD0D-B24B-494A-9432-DC116F4E8F50}" type="datetimeFigureOut">
              <a:rPr lang="ru-RU"/>
              <a:pPr>
                <a:defRPr/>
              </a:pPr>
              <a:t>10.10.2015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9CC3D1A-B96B-4EA3-82C2-7DC092DF3E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6.jpeg"/><Relationship Id="rId2" Type="http://schemas.openxmlformats.org/officeDocument/2006/relationships/hyperlink" Target="http://md.edu.kh.ua/novini_shkoli/id/244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microsoft.com/office/2007/relationships/hdphoto" Target="../media/hdphoto1.wdp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522684"/>
            <a:ext cx="8280920" cy="5540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515013"/>
            <a:ext cx="6480720" cy="2160587"/>
          </a:xfrm>
        </p:spPr>
        <p:txBody>
          <a:bodyPr>
            <a:noAutofit/>
          </a:bodyPr>
          <a:lstStyle/>
          <a:p>
            <a:r>
              <a:rPr lang="ru-RU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Волонтерська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організація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Малоданилівського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ліцею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Крапелька</a:t>
            </a: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добра»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94240" y="522684"/>
            <a:ext cx="1654224" cy="139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834" y="4310445"/>
            <a:ext cx="3131443" cy="2350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39962"/>
            <a:ext cx="4322104" cy="3240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845" y="1039962"/>
            <a:ext cx="4320373" cy="3240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116632"/>
            <a:ext cx="8856983" cy="92333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tx2"/>
                </a:solidFill>
                <a:latin typeface="Arial"/>
              </a:rPr>
              <a:t>З любовью </a:t>
            </a:r>
            <a:r>
              <a:rPr lang="ru-RU" b="1" dirty="0" err="1">
                <a:solidFill>
                  <a:schemeClr val="tx2"/>
                </a:solidFill>
                <a:latin typeface="Arial"/>
              </a:rPr>
              <a:t>діти</a:t>
            </a:r>
            <a:r>
              <a:rPr lang="ru-RU" b="1" dirty="0">
                <a:solidFill>
                  <a:schemeClr val="tx2"/>
                </a:solidFill>
                <a:latin typeface="Arial"/>
              </a:rPr>
              <a:t> </a:t>
            </a:r>
            <a:r>
              <a:rPr lang="ru-RU" b="1" dirty="0" err="1">
                <a:solidFill>
                  <a:schemeClr val="tx2"/>
                </a:solidFill>
                <a:latin typeface="Arial"/>
              </a:rPr>
              <a:t>власноруч</a:t>
            </a:r>
            <a:r>
              <a:rPr lang="ru-RU" b="1" dirty="0">
                <a:solidFill>
                  <a:schemeClr val="tx2"/>
                </a:solidFill>
                <a:latin typeface="Arial"/>
              </a:rPr>
              <a:t> </a:t>
            </a:r>
            <a:r>
              <a:rPr lang="ru-RU" b="1" dirty="0" err="1">
                <a:solidFill>
                  <a:schemeClr val="tx2"/>
                </a:solidFill>
                <a:latin typeface="Arial"/>
              </a:rPr>
              <a:t>виготовили</a:t>
            </a:r>
            <a:r>
              <a:rPr lang="ru-RU" b="1" dirty="0">
                <a:solidFill>
                  <a:schemeClr val="tx2"/>
                </a:solidFill>
                <a:latin typeface="Arial"/>
              </a:rPr>
              <a:t> </a:t>
            </a:r>
            <a:r>
              <a:rPr lang="ru-RU" b="1" dirty="0" err="1">
                <a:solidFill>
                  <a:schemeClr val="tx2"/>
                </a:solidFill>
                <a:latin typeface="Arial"/>
              </a:rPr>
              <a:t>оберіги</a:t>
            </a:r>
            <a:r>
              <a:rPr lang="ru-RU" b="1" dirty="0">
                <a:solidFill>
                  <a:schemeClr val="tx2"/>
                </a:solidFill>
                <a:latin typeface="Arial"/>
              </a:rPr>
              <a:t>: ляльки-</a:t>
            </a:r>
            <a:r>
              <a:rPr lang="ru-RU" b="1" dirty="0" err="1">
                <a:solidFill>
                  <a:schemeClr val="tx2"/>
                </a:solidFill>
                <a:latin typeface="Arial"/>
              </a:rPr>
              <a:t>мотанки</a:t>
            </a:r>
            <a:r>
              <a:rPr lang="ru-RU" b="1" dirty="0">
                <a:solidFill>
                  <a:schemeClr val="tx2"/>
                </a:solidFill>
                <a:latin typeface="Arial"/>
              </a:rPr>
              <a:t>, ангелочки, </a:t>
            </a:r>
            <a:r>
              <a:rPr lang="ru-RU" b="1" dirty="0" err="1">
                <a:solidFill>
                  <a:schemeClr val="tx2"/>
                </a:solidFill>
                <a:latin typeface="Arial"/>
              </a:rPr>
              <a:t>метелики</a:t>
            </a:r>
            <a:r>
              <a:rPr lang="ru-RU" b="1" dirty="0">
                <a:solidFill>
                  <a:schemeClr val="tx2"/>
                </a:solidFill>
                <a:latin typeface="Arial"/>
              </a:rPr>
              <a:t>, </a:t>
            </a:r>
            <a:r>
              <a:rPr lang="ru-RU" b="1" dirty="0" err="1">
                <a:solidFill>
                  <a:schemeClr val="tx2"/>
                </a:solidFill>
                <a:latin typeface="Arial"/>
              </a:rPr>
              <a:t>браслети</a:t>
            </a:r>
            <a:r>
              <a:rPr lang="ru-RU" b="1" dirty="0" smtClean="0">
                <a:solidFill>
                  <a:schemeClr val="tx2"/>
                </a:solidFill>
                <a:latin typeface="Arial"/>
              </a:rPr>
              <a:t>; </a:t>
            </a:r>
            <a:r>
              <a:rPr lang="ru-RU" b="1" dirty="0" err="1" smtClean="0">
                <a:solidFill>
                  <a:schemeClr val="tx2"/>
                </a:solidFill>
                <a:latin typeface="Arial"/>
              </a:rPr>
              <a:t>яскраві</a:t>
            </a:r>
            <a:r>
              <a:rPr lang="ru-RU" b="1" dirty="0" smtClean="0">
                <a:solidFill>
                  <a:schemeClr val="tx2"/>
                </a:solidFill>
                <a:latin typeface="Arial"/>
              </a:rPr>
              <a:t> </a:t>
            </a:r>
            <a:r>
              <a:rPr lang="ru-RU" b="1" dirty="0" err="1">
                <a:solidFill>
                  <a:schemeClr val="tx2"/>
                </a:solidFill>
                <a:latin typeface="Arial"/>
              </a:rPr>
              <a:t>малюнки</a:t>
            </a:r>
            <a:r>
              <a:rPr lang="ru-RU" b="1" dirty="0">
                <a:solidFill>
                  <a:schemeClr val="tx2"/>
                </a:solidFill>
                <a:latin typeface="Arial"/>
              </a:rPr>
              <a:t>, </a:t>
            </a:r>
            <a:r>
              <a:rPr lang="ru-RU" b="1" dirty="0" err="1">
                <a:solidFill>
                  <a:schemeClr val="tx2"/>
                </a:solidFill>
                <a:latin typeface="Arial"/>
              </a:rPr>
              <a:t>листи</a:t>
            </a:r>
            <a:r>
              <a:rPr lang="ru-RU" b="1" dirty="0">
                <a:solidFill>
                  <a:schemeClr val="tx2"/>
                </a:solidFill>
                <a:latin typeface="Arial"/>
              </a:rPr>
              <a:t>; принесли </a:t>
            </a:r>
            <a:r>
              <a:rPr lang="ru-RU" b="1" dirty="0" err="1">
                <a:solidFill>
                  <a:schemeClr val="tx2"/>
                </a:solidFill>
                <a:latin typeface="Arial"/>
              </a:rPr>
              <a:t>теплі</a:t>
            </a:r>
            <a:r>
              <a:rPr lang="ru-RU" b="1" dirty="0">
                <a:solidFill>
                  <a:schemeClr val="tx2"/>
                </a:solidFill>
                <a:latin typeface="Arial"/>
              </a:rPr>
              <a:t> </a:t>
            </a:r>
            <a:r>
              <a:rPr lang="ru-RU" b="1" dirty="0" err="1" smtClean="0">
                <a:solidFill>
                  <a:schemeClr val="tx2"/>
                </a:solidFill>
                <a:latin typeface="Arial"/>
              </a:rPr>
              <a:t>речі</a:t>
            </a:r>
            <a:r>
              <a:rPr lang="ru-RU" b="1" dirty="0" smtClean="0">
                <a:solidFill>
                  <a:schemeClr val="tx2"/>
                </a:solidFill>
                <a:latin typeface="Arial"/>
              </a:rPr>
              <a:t>; </a:t>
            </a:r>
            <a:r>
              <a:rPr lang="ru-RU" b="1" dirty="0" err="1">
                <a:solidFill>
                  <a:schemeClr val="tx2"/>
                </a:solidFill>
                <a:latin typeface="Arial"/>
              </a:rPr>
              <a:t>засоби</a:t>
            </a:r>
            <a:r>
              <a:rPr lang="ru-RU" b="1" dirty="0">
                <a:solidFill>
                  <a:schemeClr val="tx2"/>
                </a:solidFill>
                <a:latin typeface="Arial"/>
              </a:rPr>
              <a:t> </a:t>
            </a:r>
            <a:r>
              <a:rPr lang="ru-RU" b="1" dirty="0" err="1">
                <a:solidFill>
                  <a:schemeClr val="tx2"/>
                </a:solidFill>
                <a:latin typeface="Arial"/>
              </a:rPr>
              <a:t>особистої</a:t>
            </a:r>
            <a:r>
              <a:rPr lang="ru-RU" b="1" dirty="0">
                <a:solidFill>
                  <a:schemeClr val="tx2"/>
                </a:solidFill>
                <a:latin typeface="Arial"/>
              </a:rPr>
              <a:t> </a:t>
            </a:r>
            <a:r>
              <a:rPr lang="ru-RU" b="1" dirty="0" err="1" smtClean="0">
                <a:solidFill>
                  <a:schemeClr val="tx2"/>
                </a:solidFill>
                <a:latin typeface="Arial"/>
              </a:rPr>
              <a:t>гігієни</a:t>
            </a:r>
            <a:r>
              <a:rPr lang="ru-RU" b="1" dirty="0" smtClean="0">
                <a:solidFill>
                  <a:schemeClr val="tx2"/>
                </a:solidFill>
                <a:latin typeface="Arial"/>
              </a:rPr>
              <a:t>.</a:t>
            </a:r>
            <a:endParaRPr lang="ru-RU" b="1" dirty="0">
              <a:solidFill>
                <a:schemeClr val="tx2"/>
              </a:solidFill>
            </a:endParaRPr>
          </a:p>
        </p:txBody>
      </p:sp>
      <p:pic>
        <p:nvPicPr>
          <p:cNvPr id="4101" name="Picture 5" descr="D:\соц.мобильная работа с молодежью 2014-15 г. Новая папка\фото плетение сетки, кукла мотанка, рисунки дети\IMG_497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8777" y="4325327"/>
            <a:ext cx="3114507" cy="2335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4228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соц.мобильная работа с молодежью 2014-15 г. Новая папка\фото плетение сетки, кукла мотанка, рисунки дети\IMG_499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791326"/>
            <a:ext cx="4536504" cy="3402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соц.мобильная работа с молодежью 2014-15 г. Новая папка\фото плетение сетки, кукла мотанка, рисунки дети\IMG_498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4136" y="4258420"/>
            <a:ext cx="3322604" cy="2491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590" y="4236860"/>
            <a:ext cx="3345725" cy="2513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5344" y="155751"/>
            <a:ext cx="8928992" cy="58477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1600" b="1" dirty="0" err="1">
                <a:solidFill>
                  <a:schemeClr val="tx2"/>
                </a:solidFill>
                <a:latin typeface="Arial"/>
              </a:rPr>
              <a:t>Із</a:t>
            </a:r>
            <a:r>
              <a:rPr lang="ru-RU" sz="1600" b="1" dirty="0">
                <a:solidFill>
                  <a:schemeClr val="tx2"/>
                </a:solidFill>
                <a:latin typeface="Arial"/>
              </a:rPr>
              <a:t> </a:t>
            </a:r>
            <a:r>
              <a:rPr lang="ru-RU" sz="1600" b="1" dirty="0" err="1">
                <a:solidFill>
                  <a:schemeClr val="tx2"/>
                </a:solidFill>
                <a:latin typeface="Arial"/>
              </a:rPr>
              <a:t>своїми</a:t>
            </a:r>
            <a:r>
              <a:rPr lang="ru-RU" sz="1600" b="1" dirty="0">
                <a:solidFill>
                  <a:schemeClr val="tx2"/>
                </a:solidFill>
                <a:latin typeface="Arial"/>
              </a:rPr>
              <a:t> </a:t>
            </a:r>
            <a:r>
              <a:rPr lang="ru-RU" sz="1600" b="1" dirty="0" err="1">
                <a:solidFill>
                  <a:schemeClr val="tx2"/>
                </a:solidFill>
                <a:latin typeface="Arial"/>
              </a:rPr>
              <a:t>подарунками</a:t>
            </a:r>
            <a:r>
              <a:rPr lang="ru-RU" sz="1600" b="1" dirty="0">
                <a:solidFill>
                  <a:schemeClr val="tx2"/>
                </a:solidFill>
                <a:latin typeface="Arial"/>
              </a:rPr>
              <a:t> </a:t>
            </a:r>
            <a:r>
              <a:rPr lang="ru-RU" sz="1600" b="1" dirty="0" err="1">
                <a:solidFill>
                  <a:schemeClr val="tx2"/>
                </a:solidFill>
                <a:latin typeface="Arial"/>
              </a:rPr>
              <a:t>діти</a:t>
            </a:r>
            <a:r>
              <a:rPr lang="ru-RU" sz="1600" b="1" dirty="0">
                <a:solidFill>
                  <a:schemeClr val="tx2"/>
                </a:solidFill>
                <a:latin typeface="Arial"/>
              </a:rPr>
              <a:t> </a:t>
            </a:r>
            <a:r>
              <a:rPr lang="ru-RU" sz="1600" b="1" dirty="0" err="1">
                <a:solidFill>
                  <a:schemeClr val="tx2"/>
                </a:solidFill>
                <a:latin typeface="Arial"/>
              </a:rPr>
              <a:t>передають</a:t>
            </a:r>
            <a:r>
              <a:rPr lang="ru-RU" sz="1600" b="1" dirty="0">
                <a:solidFill>
                  <a:schemeClr val="tx2"/>
                </a:solidFill>
                <a:latin typeface="Arial"/>
              </a:rPr>
              <a:t> теплоту </a:t>
            </a:r>
            <a:r>
              <a:rPr lang="ru-RU" sz="1600" b="1" dirty="0" err="1">
                <a:solidFill>
                  <a:schemeClr val="tx2"/>
                </a:solidFill>
                <a:latin typeface="Arial"/>
              </a:rPr>
              <a:t>своїх</a:t>
            </a:r>
            <a:r>
              <a:rPr lang="ru-RU" sz="1600" b="1" dirty="0">
                <a:solidFill>
                  <a:schemeClr val="tx2"/>
                </a:solidFill>
                <a:latin typeface="Arial"/>
              </a:rPr>
              <a:t> </a:t>
            </a:r>
            <a:r>
              <a:rPr lang="ru-RU" sz="1600" b="1" dirty="0" err="1">
                <a:solidFill>
                  <a:schemeClr val="tx2"/>
                </a:solidFill>
                <a:latin typeface="Arial"/>
              </a:rPr>
              <a:t>сердець</a:t>
            </a:r>
            <a:r>
              <a:rPr lang="ru-RU" sz="1600" b="1" dirty="0">
                <a:solidFill>
                  <a:schemeClr val="tx2"/>
                </a:solidFill>
                <a:latin typeface="Arial"/>
              </a:rPr>
              <a:t>, та </a:t>
            </a:r>
            <a:r>
              <a:rPr lang="ru-RU" sz="1600" b="1" dirty="0" err="1">
                <a:solidFill>
                  <a:schemeClr val="tx2"/>
                </a:solidFill>
                <a:latin typeface="Arial"/>
              </a:rPr>
              <a:t>щиру</a:t>
            </a:r>
            <a:r>
              <a:rPr lang="ru-RU" sz="1600" b="1" dirty="0">
                <a:solidFill>
                  <a:schemeClr val="tx2"/>
                </a:solidFill>
                <a:latin typeface="Arial"/>
              </a:rPr>
              <a:t> </a:t>
            </a:r>
            <a:r>
              <a:rPr lang="ru-RU" sz="1600" b="1" dirty="0" err="1">
                <a:solidFill>
                  <a:schemeClr val="tx2"/>
                </a:solidFill>
                <a:latin typeface="Arial"/>
              </a:rPr>
              <a:t>подяку</a:t>
            </a:r>
            <a:r>
              <a:rPr lang="ru-RU" sz="1600" b="1" dirty="0">
                <a:solidFill>
                  <a:schemeClr val="tx2"/>
                </a:solidFill>
                <a:latin typeface="Arial"/>
              </a:rPr>
              <a:t> за те, </a:t>
            </a:r>
            <a:r>
              <a:rPr lang="ru-RU" sz="1600" b="1" dirty="0" err="1">
                <a:solidFill>
                  <a:schemeClr val="tx2"/>
                </a:solidFill>
                <a:latin typeface="Arial"/>
              </a:rPr>
              <a:t>що</a:t>
            </a:r>
            <a:r>
              <a:rPr lang="ru-RU" sz="1600" b="1" dirty="0">
                <a:solidFill>
                  <a:schemeClr val="tx2"/>
                </a:solidFill>
                <a:latin typeface="Arial"/>
              </a:rPr>
              <a:t> вони </a:t>
            </a:r>
            <a:r>
              <a:rPr lang="ru-RU" sz="1600" b="1" dirty="0" err="1">
                <a:solidFill>
                  <a:schemeClr val="tx2"/>
                </a:solidFill>
                <a:latin typeface="Arial"/>
              </a:rPr>
              <a:t>мають</a:t>
            </a:r>
            <a:r>
              <a:rPr lang="ru-RU" sz="1600" b="1" dirty="0">
                <a:solidFill>
                  <a:schemeClr val="tx2"/>
                </a:solidFill>
                <a:latin typeface="Arial"/>
              </a:rPr>
              <a:t> </a:t>
            </a:r>
            <a:r>
              <a:rPr lang="ru-RU" sz="1600" b="1" dirty="0" err="1">
                <a:solidFill>
                  <a:schemeClr val="tx2"/>
                </a:solidFill>
                <a:latin typeface="Arial"/>
              </a:rPr>
              <a:t>можливість</a:t>
            </a:r>
            <a:r>
              <a:rPr lang="ru-RU" sz="1600" b="1" dirty="0">
                <a:solidFill>
                  <a:schemeClr val="tx2"/>
                </a:solidFill>
                <a:latin typeface="Arial"/>
              </a:rPr>
              <a:t> </a:t>
            </a:r>
            <a:r>
              <a:rPr lang="ru-RU" sz="1600" b="1" dirty="0" err="1">
                <a:solidFill>
                  <a:schemeClr val="tx2"/>
                </a:solidFill>
                <a:latin typeface="Arial"/>
              </a:rPr>
              <a:t>жити</a:t>
            </a:r>
            <a:r>
              <a:rPr lang="ru-RU" sz="1600" b="1" dirty="0">
                <a:solidFill>
                  <a:schemeClr val="tx2"/>
                </a:solidFill>
                <a:latin typeface="Arial"/>
              </a:rPr>
              <a:t> і </a:t>
            </a:r>
            <a:r>
              <a:rPr lang="ru-RU" sz="1600" b="1" dirty="0" err="1">
                <a:solidFill>
                  <a:schemeClr val="tx2"/>
                </a:solidFill>
                <a:latin typeface="Arial"/>
              </a:rPr>
              <a:t>навчатися</a:t>
            </a:r>
            <a:r>
              <a:rPr lang="ru-RU" sz="1600" b="1" dirty="0">
                <a:solidFill>
                  <a:schemeClr val="tx2"/>
                </a:solidFill>
                <a:latin typeface="Arial"/>
              </a:rPr>
              <a:t> </a:t>
            </a:r>
            <a:r>
              <a:rPr lang="ru-RU" sz="1600" b="1" dirty="0" err="1">
                <a:solidFill>
                  <a:schemeClr val="tx2"/>
                </a:solidFill>
                <a:latin typeface="Arial"/>
              </a:rPr>
              <a:t>під</a:t>
            </a:r>
            <a:r>
              <a:rPr lang="ru-RU" sz="1600" b="1" dirty="0">
                <a:solidFill>
                  <a:schemeClr val="tx2"/>
                </a:solidFill>
                <a:latin typeface="Arial"/>
              </a:rPr>
              <a:t> </a:t>
            </a:r>
            <a:r>
              <a:rPr lang="ru-RU" sz="1600" b="1" dirty="0" err="1">
                <a:solidFill>
                  <a:schemeClr val="tx2"/>
                </a:solidFill>
                <a:latin typeface="Arial"/>
              </a:rPr>
              <a:t>мирним</a:t>
            </a:r>
            <a:r>
              <a:rPr lang="ru-RU" sz="1600" b="1" dirty="0">
                <a:solidFill>
                  <a:schemeClr val="tx2"/>
                </a:solidFill>
                <a:latin typeface="Arial"/>
              </a:rPr>
              <a:t> небом!</a:t>
            </a:r>
            <a:endParaRPr lang="ru-RU" sz="16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6854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4" descr="E:\фото госпиталь Харьков 2014 г. Новая папка\IMG_476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088" y="2708275"/>
            <a:ext cx="4198937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2" descr="F:\фото госпиталь Харьков 2014 г. Новая папка\IMG_476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87863" y="2708275"/>
            <a:ext cx="4511675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590400"/>
              </p:ext>
            </p:extLst>
          </p:nvPr>
        </p:nvGraphicFramePr>
        <p:xfrm>
          <a:off x="179388" y="188913"/>
          <a:ext cx="8785225" cy="2303463"/>
        </p:xfrm>
        <a:graphic>
          <a:graphicData uri="http://schemas.openxmlformats.org/drawingml/2006/table">
            <a:tbl>
              <a:tblPr/>
              <a:tblGrid>
                <a:gridCol w="8785225"/>
              </a:tblGrid>
              <a:tr h="2303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uk-UA" sz="24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uk-UA" sz="2400" dirty="0" smtClean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Calibri"/>
                        </a:rPr>
                        <a:t>24 вересня</a:t>
                      </a:r>
                      <a:r>
                        <a:rPr lang="uk-UA" sz="2400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uk-UA" sz="2400" dirty="0" smtClean="0">
                          <a:solidFill>
                            <a:srgbClr val="FFFF00"/>
                          </a:solidFill>
                          <a:effectLst/>
                          <a:latin typeface="Times New Roman"/>
                          <a:ea typeface="Calibri"/>
                        </a:rPr>
                        <a:t>д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іти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відвідали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Харківський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воєнний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шпиталь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, з метою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підтримки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поранених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бійців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 та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надання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їм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допомоги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  у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вигляді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малюнків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,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листів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,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листівок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,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збору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медикаментів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.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Добровільно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допомагаючи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,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діти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стають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добрішими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самі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</a:rPr>
                        <a:t>.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16632"/>
            <a:ext cx="8560614" cy="92333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lvl="0" algn="ctr"/>
            <a:r>
              <a:rPr lang="uk-UA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uk-UA" dirty="0" smtClean="0">
                <a:solidFill>
                  <a:srgbClr val="FFFF00"/>
                </a:solidFill>
                <a:latin typeface="Times New Roman"/>
                <a:ea typeface="Calibri"/>
              </a:rPr>
              <a:t>16 лютого,  </a:t>
            </a:r>
            <a:r>
              <a:rPr lang="uk-UA" dirty="0">
                <a:solidFill>
                  <a:srgbClr val="FFFF00"/>
                </a:solidFill>
                <a:latin typeface="Times New Roman"/>
                <a:ea typeface="Calibri"/>
              </a:rPr>
              <a:t>д</a:t>
            </a:r>
            <a:r>
              <a:rPr lang="ru-RU" b="1" dirty="0" err="1">
                <a:solidFill>
                  <a:srgbClr val="FFFF00"/>
                </a:solidFill>
                <a:latin typeface="Times New Roman" pitchFamily="18" charset="0"/>
              </a:rPr>
              <a:t>іти</a:t>
            </a:r>
            <a:r>
              <a:rPr lang="ru-RU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FFFF00"/>
                </a:solidFill>
                <a:latin typeface="Times New Roman" pitchFamily="18" charset="0"/>
              </a:rPr>
              <a:t>знову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FFFF00"/>
                </a:solidFill>
                <a:latin typeface="Times New Roman" pitchFamily="18" charset="0"/>
              </a:rPr>
              <a:t>відвідали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ru-RU" b="1" dirty="0" err="1">
                <a:solidFill>
                  <a:srgbClr val="FFFF00"/>
                </a:solidFill>
                <a:latin typeface="Times New Roman" pitchFamily="18" charset="0"/>
              </a:rPr>
              <a:t>Харківський</a:t>
            </a:r>
            <a:r>
              <a:rPr lang="ru-RU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ru-RU" b="1" dirty="0" err="1">
                <a:solidFill>
                  <a:srgbClr val="FFFF00"/>
                </a:solidFill>
                <a:latin typeface="Times New Roman" pitchFamily="18" charset="0"/>
              </a:rPr>
              <a:t>воєнний</a:t>
            </a:r>
            <a:r>
              <a:rPr lang="ru-RU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ru-RU" b="1" dirty="0" err="1">
                <a:solidFill>
                  <a:srgbClr val="FFFF00"/>
                </a:solidFill>
                <a:latin typeface="Times New Roman" pitchFamily="18" charset="0"/>
              </a:rPr>
              <a:t>шпиталь</a:t>
            </a:r>
            <a:r>
              <a:rPr lang="ru-RU" b="1" dirty="0">
                <a:solidFill>
                  <a:srgbClr val="FFFF00"/>
                </a:solidFill>
                <a:latin typeface="Times New Roman" pitchFamily="18" charset="0"/>
              </a:rPr>
              <a:t>, з метою </a:t>
            </a:r>
            <a:r>
              <a:rPr lang="ru-RU" b="1" dirty="0" err="1">
                <a:solidFill>
                  <a:srgbClr val="FFFF00"/>
                </a:solidFill>
                <a:latin typeface="Times New Roman" pitchFamily="18" charset="0"/>
              </a:rPr>
              <a:t>підтримки</a:t>
            </a:r>
            <a:r>
              <a:rPr lang="ru-RU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ru-RU" b="1" dirty="0" err="1">
                <a:solidFill>
                  <a:srgbClr val="FFFF00"/>
                </a:solidFill>
                <a:latin typeface="Times New Roman" pitchFamily="18" charset="0"/>
              </a:rPr>
              <a:t>поранених</a:t>
            </a:r>
            <a:r>
              <a:rPr lang="ru-RU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ru-RU" b="1" dirty="0" err="1">
                <a:solidFill>
                  <a:srgbClr val="FFFF00"/>
                </a:solidFill>
                <a:latin typeface="Times New Roman" pitchFamily="18" charset="0"/>
              </a:rPr>
              <a:t>бійців</a:t>
            </a:r>
            <a:r>
              <a:rPr lang="ru-RU" b="1" dirty="0">
                <a:solidFill>
                  <a:srgbClr val="FFFF00"/>
                </a:solidFill>
                <a:latin typeface="Times New Roman" pitchFamily="18" charset="0"/>
              </a:rPr>
              <a:t> та </a:t>
            </a:r>
            <a:r>
              <a:rPr lang="ru-RU" b="1" dirty="0" err="1">
                <a:solidFill>
                  <a:srgbClr val="FFFF00"/>
                </a:solidFill>
                <a:latin typeface="Times New Roman" pitchFamily="18" charset="0"/>
              </a:rPr>
              <a:t>надання</a:t>
            </a:r>
            <a:r>
              <a:rPr lang="ru-RU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ru-RU" b="1" dirty="0" err="1">
                <a:solidFill>
                  <a:srgbClr val="FFFF00"/>
                </a:solidFill>
                <a:latin typeface="Times New Roman" pitchFamily="18" charset="0"/>
              </a:rPr>
              <a:t>їм</a:t>
            </a:r>
            <a:r>
              <a:rPr lang="ru-RU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ru-RU" b="1" dirty="0" err="1">
                <a:solidFill>
                  <a:srgbClr val="FFFF00"/>
                </a:solidFill>
                <a:latin typeface="Times New Roman" pitchFamily="18" charset="0"/>
              </a:rPr>
              <a:t>допомоги</a:t>
            </a:r>
            <a:r>
              <a:rPr lang="ru-RU" b="1" dirty="0">
                <a:solidFill>
                  <a:srgbClr val="FFFF00"/>
                </a:solidFill>
                <a:latin typeface="Times New Roman" pitchFamily="18" charset="0"/>
              </a:rPr>
              <a:t>  у </a:t>
            </a:r>
            <a:r>
              <a:rPr lang="ru-RU" b="1" dirty="0" err="1">
                <a:solidFill>
                  <a:srgbClr val="FFFF00"/>
                </a:solidFill>
                <a:latin typeface="Times New Roman" pitchFamily="18" charset="0"/>
              </a:rPr>
              <a:t>вигляді</a:t>
            </a:r>
            <a:r>
              <a:rPr lang="ru-RU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ru-RU" b="1" dirty="0" err="1">
                <a:solidFill>
                  <a:srgbClr val="FFFF00"/>
                </a:solidFill>
                <a:latin typeface="Times New Roman" pitchFamily="18" charset="0"/>
              </a:rPr>
              <a:t>малюнків</a:t>
            </a:r>
            <a:r>
              <a:rPr lang="ru-RU" b="1" dirty="0">
                <a:solidFill>
                  <a:srgbClr val="FFFF00"/>
                </a:solidFill>
                <a:latin typeface="Times New Roman" pitchFamily="18" charset="0"/>
              </a:rPr>
              <a:t>, </a:t>
            </a:r>
            <a:r>
              <a:rPr lang="ru-RU" b="1" dirty="0" err="1">
                <a:solidFill>
                  <a:srgbClr val="FFFF00"/>
                </a:solidFill>
                <a:latin typeface="Times New Roman" pitchFamily="18" charset="0"/>
              </a:rPr>
              <a:t>листів</a:t>
            </a:r>
            <a:r>
              <a:rPr lang="ru-RU" b="1" dirty="0">
                <a:solidFill>
                  <a:srgbClr val="FFFF00"/>
                </a:solidFill>
                <a:latin typeface="Times New Roman" pitchFamily="18" charset="0"/>
              </a:rPr>
              <a:t>, </a:t>
            </a:r>
            <a:r>
              <a:rPr lang="ru-RU" b="1" dirty="0" err="1" smtClean="0">
                <a:solidFill>
                  <a:srgbClr val="FFFF00"/>
                </a:solidFill>
                <a:latin typeface="Times New Roman" pitchFamily="18" charset="0"/>
              </a:rPr>
              <a:t>оберегів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</a:rPr>
              <a:t>, </a:t>
            </a:r>
            <a:r>
              <a:rPr lang="ru-RU" b="1" dirty="0" err="1">
                <a:solidFill>
                  <a:srgbClr val="FFFF00"/>
                </a:solidFill>
                <a:latin typeface="Times New Roman" pitchFamily="18" charset="0"/>
              </a:rPr>
              <a:t>збору</a:t>
            </a:r>
            <a:r>
              <a:rPr lang="ru-RU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FFFF00"/>
                </a:solidFill>
                <a:latin typeface="Times New Roman" pitchFamily="18" charset="0"/>
              </a:rPr>
              <a:t>теплих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</a:rPr>
              <a:t> речей, </a:t>
            </a:r>
            <a:r>
              <a:rPr lang="ru-RU" b="1" dirty="0" err="1" smtClean="0">
                <a:solidFill>
                  <a:srgbClr val="FFFF00"/>
                </a:solidFill>
                <a:latin typeface="Times New Roman" pitchFamily="18" charset="0"/>
              </a:rPr>
              <a:t>засобів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FFFF00"/>
                </a:solidFill>
                <a:latin typeface="Times New Roman" pitchFamily="18" charset="0"/>
              </a:rPr>
              <a:t>особистої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FFFF00"/>
                </a:solidFill>
                <a:latin typeface="Times New Roman" pitchFamily="18" charset="0"/>
              </a:rPr>
              <a:t>гігієни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</a:rPr>
              <a:t>. </a:t>
            </a:r>
            <a:endParaRPr lang="ru-RU" b="1" dirty="0">
              <a:solidFill>
                <a:srgbClr val="FFFF00"/>
              </a:solidFill>
              <a:latin typeface="Calibri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56006"/>
            <a:ext cx="4575460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814" y="3792310"/>
            <a:ext cx="4600174" cy="2751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4447" y="1025187"/>
            <a:ext cx="3309695" cy="5534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7986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22" name="Group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822145"/>
              </p:ext>
            </p:extLst>
          </p:nvPr>
        </p:nvGraphicFramePr>
        <p:xfrm>
          <a:off x="252413" y="115888"/>
          <a:ext cx="8640762" cy="2411413"/>
        </p:xfrm>
        <a:graphic>
          <a:graphicData uri="http://schemas.openxmlformats.org/drawingml/2006/table">
            <a:tbl>
              <a:tblPr/>
              <a:tblGrid>
                <a:gridCol w="8640762"/>
              </a:tblGrid>
              <a:tr h="2411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Діти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передали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зібрані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засоби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особистої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гігієни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,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теплі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речі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alibri" pitchFamily="34" charset="0"/>
                        </a:rPr>
                        <a:t>,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медикаменти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волонтерській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організації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воєнного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шпиталю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«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Сестри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милосердя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АТО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»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Особливо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вражаючою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стала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несподівана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зустріч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з нашими земляками, 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які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закінчили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наш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ліцей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.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alibri" pitchFamily="34" charset="0"/>
                        </a:rPr>
                        <a:t> Ткаченко Васил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ь,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випускник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2009 року, за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викликом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серця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виконує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волонтерську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місію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при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шпиталі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alibri" pitchFamily="34" charset="0"/>
                        </a:rPr>
                        <a:t>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pic>
        <p:nvPicPr>
          <p:cNvPr id="17415" name="Picture 2" descr="F:\фото госпиталь Харьков 2014 г. Новая папка\IMG_476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25" y="2708275"/>
            <a:ext cx="4956175" cy="371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6" name="AutoShape 4" descr="Фотография: ГОСПИТАЛЬ ХАРЬКОВ!!!!!&#10;&#10;Все очень устали от этой войны. Кончаются запасы, которые вы все лето приносили для ребят.  С каждым днем все меньше и меньше людей приходит, но к сожалению РАНЕНЫХ РЕБЯТ ПРИВОЗЯТ ЕЖЕДНЕВНО ОЧЕНЬ МНОГО...&#10;&#10;НАМ ОЧЕНЬ НУЖНА ВАША ПОМОЩЬ ДРУЗЬЯ!!!!&#10;&#10;Через несколько дней наши врачи отправляются в зону АТО (следующая группа) необходимы бронежелеты 20 шт. Стоимость класса 5+ (комплект пластин и чехол моли с дополнительными карманами под рожки для патронов) - 2900 грн.- ПРОСИМ ПОСИЛЬНОЙ ПОМОЩИ В ПОКУПКЕ. (при переводе средств, пришлите смс: сумма, на какой счет перевели на номер +380961260543)&#10;&#10;нас можно найти:&#10;Ул. Культуры 5, вход через КПП( возле ворот с гербом Украины) спросите Комнату волонтереров и Вас проведут.&#10;ВРЕМЯ ПРИЕМА ПОМОЩИ &#10;С 10.00 ДО 19.00&#10;ВСЕ ВОПРОСЫ ПО ТЕЛЕФОНУ:&#10;&#10;+380961260543 ( с 9.00 до 19.30)&#10;&#10;Наши помощники:&#10; Ира - 1000 грн &#10;Люда - 500 грн &#10;Мужчина - 444 грн мелочью по 5, 10, 25, 50 коп. Видимо копилка.&#10;&#10;НА БРОНИКИ:&#10;Оля - 200 грн &#10;Аноним - 200 грн &#10;Алексей - 400 грн &#10;Лариса 400 грн.&#10;&#10;НА АППАРАТ АРГОН &#10;антним - 2000 грн &#10;Лена - 200 грн &#10;Люцина Хворост - 50 грн &#10;аноним - 500 грн&#10;Оля - 2000 грн &#10;&#10;Наталья - шампуни, кремы для и после бритья. Спасибо доброй женщине за множество полезных вещей по списку.  &#10;Новенький плакат девочки вышили для ребят.&#10;Посылка из Львова - пеленки 6 упаковок. Разные мыльные прннадлежности и одежда. Очень нужные медицинские принадлежности.&#10;Огромное количество всякой всячины(консервы, макароны, крупа, сахар, кофе, чай, одежда) привезла прекрасная женщина - отзовитесь кто это просим.&#10;&quot;Itera Research&quot; - снова приходят на помощь, на сей раз привезли 100 футбочек. Благодарим вас.&#10;&#10;СОБРАЛИ на аппарат АРГОН, всего 60690 грн.00 коп.- необходимая сумма 170000 грн. (Нас сегодня сделпли скидку 10000 грн на аппарат)&#10;ПРОСИМ ПОМОЩИ ПРЕДПРИНИМАТЕЛЕЙ И ОРГАНИЗАЦИЙ ДЛЯ ОПЛАТЫ.&#10;&#10;НУЖНО ОЧЕНЬ:&#10;1. ФИНАНСЫ: КАТОСТРОФИЧЕСКИ НУЖНЫ  - ПОСТОЯННО - для покупки формы, нашивок, берц. ЕЖЕДНЕВНО -  НЕОБХОДИМО ПРИОБРЕСТИ МНОГО КОМПЛЕКТОВ ФОРМЫ КОТОРАЯ СГОРЕЛА В БТРе, ПРОСТРЕЛЕНА, ПОДОРВАНА НА ФУГАСЕ И Т.П. ЭТО САМОЕ ВАЖНОЕ ДЛЯ РЕБЯТ. Больше всего просят именно форму.- ЕЖЕДНЕВНО ЗАКУПАЕТСЯ ФОРМА ДЛЯ РЕБЯТ около 120 комплектов формы, берцы, ремни, и т.д. и т.п.&#10;2. СОКИ различные в том числе и ТОМАТНЫЙ - очень просят ребята.&#10;3. ВОДА - в маленьких бутылочках 0,5 и 0,75 л&#10;4. ФРУКТЫ (бананы, апельсины, лимоны, персики, виноград, груши)&#10;&#10;ВАЖНЫЕ НУЖДЫ НА 19. 09.2014:&#10;РАЗНОЕ:&#10;1.  Зарядка микро юсб и на Самсунги старые СРОЧНО МНОГО&#10;3. Пополнение счета КС, МТС, LIFE ( любой номинации)&#10;4. СИГАРЕТЫ МНОГО постоянно&#10;5. СУМКИ дорожные ОЧЕНЬ НАДО&#10;6. Тонометр 1 шт.&#10;7. ЧАЙНИКИ ЭЛЕКТРИЧЕСКИЕ (людей много, чайники выходят из строя)&#10;8. Маленькие ветродувчики (обогреватели) 5 шт.&#10;9. ПОДУШКИ ( не перьевые)&#10;10. ОДЕЯЛА (теплые для реанимобилей, холодно перевозить раненых) &#10;11. Полотенца&#10;12. ПОДОДЕЯЛЬНИКИ желательно белые размер одинарные.&#10;13. Стаканы одноразовые 200 г. &#10;14. ЧАШКИ&#10;15. Сливная система в бочок Ceresit&#10;16. Принтер (самый простой, рабочий со шнурами)&#10;17. ФЛАГИ УКРАИНЫ МНОГО&#10;18. Ручки, бумага (для печати историй болезни) а4.&#10;&#10;МЫЛЬНО - РЫЛЬНЫЕ ПОСТОЯННО:&#10;1. Пена или гель для бритья&#10;2. Крем  гель после бритья&#10;3. Дезодоранты мужские СРОЧНО&#10;4. Туалетная вода мужская&#10;5. Мусорные пакеты 35, 60, 120, 160 литров&#10;6. Туалетный утенок, освежители воздуха, чистящиц порошок, для мытья пола, для мытья окон, мочалки для мытья, швабры с губкой, веник и совок.&#10;7. Туалетная бумага.&#10;&#10;ТЁПЛЫЕ ВЕЩИ ОЧЕНЬ НАДО:&#10;1. КРОССОВКИ или макасины или кеды или спортивные туфли 43, 44, 45, 42 размеры (в шлепках холодно уже ходить в госпитале)&#10;2. ТЕРМОБЕЛЬЁ размеры 48, 50, 52&#10;3. ТАПОЧКИ ( лучше тепленькие, или резиновые шлепки) МНОГО&#10;4. ШТАНЫ СПОРТИВНЫЕ от 48 до 56 размер&#10;5. КОСТЮМЫ СПОРТИВНЫЕ от 48 до 56 размер&#10;6. КОФТЫ НА ЗМЕЙКАХ от 48 до 56 размера.&#10;&#10;НЕ ПРИНОСИТЕ:&#10;1. РВАНУЮ СТАРУЮ НЕ МЫТУЮ ОБУВЬ.&#10;2. НЕ СТИРАНУЮ СТАРУЮ РВАНУЮ ОДЕЖДУ.&#10;3. СТАРЫЕ ГРЯЗНЫЕ СУМКИ БЕЗ МОЛНИЙ.&#10;4. Инвалидные коляски с разорванными колесами и отсутствием тормозов - ЭТО ОПАСНО ДЛЯ ЖИЗНИ.&#10;&#10;ДРУЗЬЯ!Мы тратим много времени что бы перебрать эти вещи, и мы их все равно выкинем. Это очень неприятно, что в БОЛЬНИЦУ, люди приносят СТИРАНЫЕ ТРУСЫ И НОСКИ ( это не гигиенично), а грязные, вонючие вещи и обувь-это просто выглядит как -&quot;выкинуть жалко, а туда подойдет&quot;-ПРОСТИТЕ, НО У НАС НЕ СВАЛКА&#10;И ВЫ НЕСЕТЕ ЛЮДЯМ, КОТОРЫЕ ЗАЩИЩАЮТ ВАШЕ МИРНОЕ НЕБО.&#10;Спасибо за понимание.( ясно, что новые вещи дорого, мы говорим и просим не приносить старые, застираные,  или вообще не стираные и рваные и т.д. и т.п.)&#10;ПРОСТИТЕ, НО НЕ БУДЕМ ПРИНИМАТЬ ЭТО, И ВОЗВРАЩАТЬ ОБРАТНО.&#10;&#10;НАПОМИНАЮ&#10;1. Каждый поступивший в госпиталь из зоны АТО, получает пакет:&#10;*трусы&#10;*носки&#10;*зубная паста&#10;* зубная щетка&#10;* для бритья&#10;* после бритья&#10;* мыло&#10;* дезодорант&#10;* станки одноразовые&#10;* шампунь маленький&#10;* влажные салфетки маленькие&#10;2. Форма берцы или кроссовки закупаются бойцу у которого все пришло в негодность при ранении.&#10;3. Фрукты соки печенье и т.п. все ребята получают лично ежедневно.&#10;4. Необходимые ортезы, пластины и т.п. для каждого лично закупается по нужде.&#10;5. Необходимые аппараты закупаются по необходимости.&#10;6. Все продукты типа: круп, макарон, варенья, соленья, шоколад, сгущенка, бисквиты, передаём НА БЛОКПОСТЫ В ЗОНУ АТО(специальные посты с отчетами опубликовуем) &#10;&#10;финансовую помощь для раненых бойцов в госпитале перечислять сюда:&#10;&#10;ДЛЯ ЧАСТНЫХ ЛИЦ:&#10;&#10;ПриватБанк: карточка 5168 7423 1233 5791 (гривна)&#10;Приват банк: карточка 5168 7420 1708 3019 (доллар)&#10;Дельта банк карточка 5167 3900 0258 9581&#10;Укрсиббанк: карточка 5169 3022 0214 0998 до 05/19 &#10;счет 26251007894186&#10;МФО 351005&#10;ОКПО 2892802169&#10;АТ Укрсиббанк&#10;Получатель Чаговец Ярина Владиславовна.&#10;&#10;Перевод по Вестер Юнион- Yaryna Chagovets, KHARKOV UKRAIN&#10;&#10;СЧЕТ В ДОЛЛАРАХ США&#10;&#10;Physical person name: Yaryna Chagovets &#10;Individual text number: 2892802169&#10;Currency of account: USD &#10;Account number:26250008838294&#10;Bank name: Public Joint Stock Company “UkrSibbank”&#10;Bank code: 351005&#10;Beneficiary bank (JSC “UkrSibbank”) :&#10;Intermediary bank: 020061151200138&#10;UKRSIBBANK&#10;MOSKOVSKY AVE 60 &#10;KHARKIV, UKRAINE &#10;SWIFT code: KHABUA2K&#10;BNP PARIBAS U.S.A – New York Branch &#10;New York, USA&#10;SWIFT-код: BNPAUS3N&#10;&#10;СЧЕТ В ЕВРО: &#10;&#10;Physical person name: Yaryna Chagovets &#10;Individual text number: 2892802169&#10;Currency of account: EUR&#10;Account number:26203295801100&#10;Bank name: Public Joint Stock Company “UkrSibbank”&#10;Bank code: 351005&#10;Beneficiary bank (JSC “UkrSibbank”) :&#10;Intermediary bank: 07205696&#10;UKRSIBBANK&#10;MOSKOVSKY AVE 60 &#10;KHARKIV, UKRAINE &#10;SWIFT code: KHABUA2K&#10;BNP PARIBAS SA – Paris, FRANCE&#10;SWIFT-код: BNPAFRPP&#10;&#10;ДЛЯ ЮРИДИЧЕСКИХ ОРГАНИЗАЦИЙ:&#10;&#10;в ГРН:&#10;&#10;БЛАГОДІЙНА ОРГАНІЗАЦІЯ &quot;БЛАГОДІЙНИЙ ФОНД &quot;СЕСТРА МИЛОСЕРДЯ&quot;:&#10;Код ЄДРПОУ 39339554&#10;Валюта UAH&#10;№ рахунку 26006523665000&#10;назва банку Пуюлічне акціонерне товариство &quot;УкрСиббанк&quot;&#10;МФО 351005&#10;Призначення платежу: Благодійні внески, для виконання статутних задач&quot;&#10;&#10;В США доллар&#10;&#10;Legal entity BLAHODIYNA ORHANIZATSIYA &quot;BLAHODIYNYY FOND &quot;SESTRA MYLOSERDYA&quot;&#10;Enterprise code: 39339554&#10;Currency of account: USD &#10;Account number:26006523665000&#10;Bank name: Public Joint Stock Company “UkrSibbank”&#10;Bank code: 351005&#10;Beneficiary bank (JSC “UkrSibbank”) :&#10;Intermediary bank: 020061151200138&#10;UKRSIBBANK&#10;MOSKOVSKY AVE 60 &#10;KHARKIV, UKRAINE &#10;SWIFT code: KHABUA2K&#10;BNP PARIBAS U.S.A – New York Branch &#10;New York, USA&#10;SWIFT-код: BNPAUS3N&#10;&#10;в ЕВРО&#10;&#10;Legal entity BLAHODIYNA ORHANIZATSIYA &quot;BLAHODIYNYY FOND &quot;SESTRA MYLOSERDYA&quot;&#10;Enterprise code: 39339554&#10;Currency of account: EUR&#10;Account number:26006523665000&#10;Bank name: Public Joint Stock Company “UkrSibbank”&#10;Bank code: 351005&#10;Beneficiary bank (JSC “UkrSibbank”) :&#10;Intermediary bank: 07205696&#10;UKRSIBBANK&#10;MOSKOVSKY AVE 60 &#10;KHARKIV, UKRAINE &#10;SWIFT code: KHABUA2K&#10;BNP PARIBAS SA – Paris, FRANCE&#10;SWIFT-код: BNPAFRPP&#10;&#10;ВСЕМ СПАСИБО ОГРОМНОЕ ОТ РЕБЯТ. СЛАВА УКРАИНЕ.&#10;группа в ФБ Сестра милосердия АТО/ Харьков"/>
          <p:cNvSpPr>
            <a:spLocks noChangeAspect="1" noChangeArrowheads="1"/>
          </p:cNvSpPr>
          <p:nvPr/>
        </p:nvSpPr>
        <p:spPr bwMode="auto">
          <a:xfrm>
            <a:off x="63500" y="-136525"/>
            <a:ext cx="4791075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17417" name="Picture 5" descr="C:\Users\админ\Desktop\10394049_1537679079781514_7144045534643621385_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68888" y="2754313"/>
            <a:ext cx="4075112" cy="365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56" name="Group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9500563"/>
              </p:ext>
            </p:extLst>
          </p:nvPr>
        </p:nvGraphicFramePr>
        <p:xfrm>
          <a:off x="179388" y="333375"/>
          <a:ext cx="8785225" cy="1676400"/>
        </p:xfrm>
        <a:graphic>
          <a:graphicData uri="http://schemas.openxmlformats.org/drawingml/2006/table">
            <a:tbl>
              <a:tblPr/>
              <a:tblGrid>
                <a:gridCol w="8785225"/>
              </a:tblGrid>
              <a:tr h="16557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alibri" pitchFamily="34" charset="0"/>
                        </a:rPr>
                        <a:t> Безбородов Богдан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alibri" pitchFamily="34" charset="0"/>
                        </a:rPr>
                        <a:t>,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випускник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1996 року, проходить курс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лікування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після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тяжкого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поранення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 в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місті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Дебальцеве.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Малюнки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та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дитячі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листи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, з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якими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учні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заходили в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палати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поранених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, тепло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зігріли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душі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наших солдат. Вони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були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 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зхвильовані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і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вдячні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за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підтримку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.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pic>
        <p:nvPicPr>
          <p:cNvPr id="18439" name="Picture 2" descr="F:\фото госпиталь Харьков 2014 г. Новая папка\IMG_477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6600" y="2295525"/>
            <a:ext cx="5640388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0" name="AutoShape 4" descr="https://scontent-b-ams.xx.fbcdn.net/hphotos-xpf1/v/t1.0-9/10172769_1497265373822885_7535355560900380036_n.jpg?oh=1729c03fd8df59165cc849a9799e57a0&amp;oe=54AD8977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18441" name="Picture 5" descr="C:\Users\админ\Desktop\10172769_1497265373822885_7535355560900380036_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3068638"/>
            <a:ext cx="2665413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75" name="Group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8984200"/>
              </p:ext>
            </p:extLst>
          </p:nvPr>
        </p:nvGraphicFramePr>
        <p:xfrm>
          <a:off x="214313" y="117475"/>
          <a:ext cx="8750175" cy="1690624"/>
        </p:xfrm>
        <a:graphic>
          <a:graphicData uri="http://schemas.openxmlformats.org/drawingml/2006/table">
            <a:tbl>
              <a:tblPr/>
              <a:tblGrid>
                <a:gridCol w="8750175"/>
              </a:tblGrid>
              <a:tr h="16557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Допомога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дітей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безцінна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і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необхідна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для наших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захисників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!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Поранені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побажали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дітям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– волонтерам 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гарно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та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успішно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навчатись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а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особливу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увагу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приділяти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вивченню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історії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України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щоб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більше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ніколи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не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повторювались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ці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трагічні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події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 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748" y="1844680"/>
            <a:ext cx="4689198" cy="3600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6650" y="2085392"/>
            <a:ext cx="4158952" cy="3119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96" name="Group 16"/>
          <p:cNvGraphicFramePr>
            <a:graphicFrameLocks noGrp="1"/>
          </p:cNvGraphicFramePr>
          <p:nvPr/>
        </p:nvGraphicFramePr>
        <p:xfrm>
          <a:off x="107950" y="115888"/>
          <a:ext cx="8928100" cy="2218944"/>
        </p:xfrm>
        <a:graphic>
          <a:graphicData uri="http://schemas.openxmlformats.org/drawingml/2006/table">
            <a:tbl>
              <a:tblPr/>
              <a:tblGrid>
                <a:gridCol w="8928100"/>
              </a:tblGrid>
              <a:tr h="1922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«Ми не обираємо часи,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ми вирішуємо, як жити в ті часи,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які обрали нас".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pic>
        <p:nvPicPr>
          <p:cNvPr id="20487" name="Picture 2" descr="F:\фото госпиталь Харьков 2014 г. Новая папка\IMG_477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1168" y="2348880"/>
            <a:ext cx="5520952" cy="4141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348881"/>
            <a:ext cx="3371850" cy="4141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77" y="138087"/>
            <a:ext cx="2987823" cy="6090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01199"/>
            <a:ext cx="3024336" cy="612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549540"/>
              </p:ext>
            </p:extLst>
          </p:nvPr>
        </p:nvGraphicFramePr>
        <p:xfrm>
          <a:off x="6156176" y="139264"/>
          <a:ext cx="2808312" cy="6082774"/>
        </p:xfrm>
        <a:graphic>
          <a:graphicData uri="http://schemas.openxmlformats.org/drawingml/2006/table">
            <a:tbl>
              <a:tblPr firstRow="1" firstCol="1" bandRow="1"/>
              <a:tblGrid>
                <a:gridCol w="2808312"/>
              </a:tblGrid>
              <a:tr h="60827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Акт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Приёма </a:t>
                      </a:r>
                      <a:r>
                        <a:rPr lang="uk-UA" sz="9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передачи</a:t>
                      </a:r>
                      <a:r>
                        <a:rPr lang="uk-UA" sz="9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гуманитарной помощи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учащимися </a:t>
                      </a:r>
                      <a:r>
                        <a:rPr lang="ru-RU" sz="9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Малоданиловского</a:t>
                      </a: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лицея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Дергачевского</a:t>
                      </a: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района, Харьковской области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Харьковскому военному госпиталю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Учащимися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Малоданиловского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лицея передано на постоянное пользование 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Предметы личной гигиены: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мыло-21 шт..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Зубная паста – 21 шт.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Зубная щетка – 25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шт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286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Одежда: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Носки – 43 шт.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Шапки – 13 шт.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Перчатки – 2 пары.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901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Детские рисунки и поделки: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Рисунки – 120 ш.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Сердечки – 34 шт.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Письма – 19 шт.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Браслеты – 22 ш.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Ангелочки из бисера – 15 шт.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Кукла-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мотанка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(оберег) – 19 шт.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Поделки-обереги  - 8 шт.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187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Прордукты</a:t>
                      </a:r>
                      <a:r>
                        <a:rPr lang="ru-RU" sz="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: 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Чай – 2 шт.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Конфеты  - 1 пачка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Мед – 2 литра.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16.02.2015 г.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842" marR="378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4544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16" name="Group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9947010"/>
              </p:ext>
            </p:extLst>
          </p:nvPr>
        </p:nvGraphicFramePr>
        <p:xfrm>
          <a:off x="106363" y="404813"/>
          <a:ext cx="8858250" cy="1655763"/>
        </p:xfrm>
        <a:graphic>
          <a:graphicData uri="http://schemas.openxmlformats.org/drawingml/2006/table">
            <a:tbl>
              <a:tblPr/>
              <a:tblGrid>
                <a:gridCol w="8858250"/>
              </a:tblGrid>
              <a:tr h="16557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Дитячі  листи отримали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захисники нашої країни!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pic>
        <p:nvPicPr>
          <p:cNvPr id="21511" name="Picture 2" descr="C:\Users\админ\Desktop\10415635_1508251026057653_420392485232173382_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14700" y="2144713"/>
            <a:ext cx="5753100" cy="351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363" y="2133600"/>
            <a:ext cx="4897437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576064"/>
          </a:xfrm>
          <a:solidFill>
            <a:srgbClr val="FFFF00"/>
          </a:solidFill>
        </p:spPr>
        <p:txBody>
          <a:bodyPr/>
          <a:lstStyle/>
          <a:p>
            <a:pPr algn="just"/>
            <a:r>
              <a:rPr lang="ru-RU" sz="2000" b="1" dirty="0" smtClean="0">
                <a:solidFill>
                  <a:srgbClr val="00B0F0"/>
                </a:solidFill>
              </a:rPr>
              <a:t/>
            </a:r>
            <a:br>
              <a:rPr lang="ru-RU" sz="2000" b="1" dirty="0" smtClean="0">
                <a:solidFill>
                  <a:srgbClr val="00B0F0"/>
                </a:solidFill>
              </a:rPr>
            </a:br>
            <a:r>
              <a:rPr lang="ru-RU" sz="1600" b="1" dirty="0" smtClean="0">
                <a:solidFill>
                  <a:srgbClr val="00B0F0"/>
                </a:solidFill>
              </a:rPr>
              <a:t>Мета </a:t>
            </a:r>
            <a:r>
              <a:rPr lang="ru-RU" sz="1600" b="1" dirty="0">
                <a:solidFill>
                  <a:srgbClr val="00B0F0"/>
                </a:solidFill>
              </a:rPr>
              <a:t>проекту </a:t>
            </a:r>
            <a:r>
              <a:rPr lang="ru-RU" sz="1600" dirty="0">
                <a:solidFill>
                  <a:schemeClr val="tx2"/>
                </a:solidFill>
              </a:rPr>
              <a:t>- </a:t>
            </a:r>
            <a:r>
              <a:rPr lang="ru-RU" sz="1600" dirty="0" err="1">
                <a:solidFill>
                  <a:schemeClr val="tx2"/>
                </a:solidFill>
              </a:rPr>
              <a:t>сприяти</a:t>
            </a:r>
            <a:r>
              <a:rPr lang="ru-RU" sz="1600" dirty="0">
                <a:solidFill>
                  <a:schemeClr val="tx2"/>
                </a:solidFill>
              </a:rPr>
              <a:t> </a:t>
            </a:r>
            <a:r>
              <a:rPr lang="ru-RU" sz="1600" dirty="0" err="1">
                <a:solidFill>
                  <a:schemeClr val="tx2"/>
                </a:solidFill>
              </a:rPr>
              <a:t>активізації</a:t>
            </a:r>
            <a:r>
              <a:rPr lang="ru-RU" sz="1600" dirty="0">
                <a:solidFill>
                  <a:schemeClr val="tx2"/>
                </a:solidFill>
              </a:rPr>
              <a:t> </a:t>
            </a:r>
            <a:r>
              <a:rPr lang="ru-RU" sz="1600" dirty="0" err="1">
                <a:solidFill>
                  <a:schemeClr val="tx2"/>
                </a:solidFill>
              </a:rPr>
              <a:t>найважливішого</a:t>
            </a:r>
            <a:r>
              <a:rPr lang="ru-RU" sz="1600" dirty="0">
                <a:solidFill>
                  <a:schemeClr val="tx2"/>
                </a:solidFill>
              </a:rPr>
              <a:t> для </a:t>
            </a:r>
            <a:r>
              <a:rPr lang="ru-RU" sz="1600" dirty="0" err="1">
                <a:solidFill>
                  <a:schemeClr val="tx2"/>
                </a:solidFill>
              </a:rPr>
              <a:t>суспільства</a:t>
            </a:r>
            <a:r>
              <a:rPr lang="ru-RU" sz="1600" dirty="0">
                <a:solidFill>
                  <a:schemeClr val="tx2"/>
                </a:solidFill>
              </a:rPr>
              <a:t> і </a:t>
            </a:r>
            <a:r>
              <a:rPr lang="ru-RU" sz="1600" dirty="0" err="1">
                <a:solidFill>
                  <a:schemeClr val="tx2"/>
                </a:solidFill>
              </a:rPr>
              <a:t>держави</a:t>
            </a:r>
            <a:r>
              <a:rPr lang="ru-RU" sz="1600" dirty="0">
                <a:solidFill>
                  <a:schemeClr val="tx2"/>
                </a:solidFill>
              </a:rPr>
              <a:t> ресурсу </a:t>
            </a:r>
            <a:r>
              <a:rPr lang="ru-RU" sz="1600" dirty="0" err="1">
                <a:solidFill>
                  <a:schemeClr val="tx2"/>
                </a:solidFill>
              </a:rPr>
              <a:t>соціально-відповідального</a:t>
            </a:r>
            <a:r>
              <a:rPr lang="ru-RU" sz="1600" dirty="0">
                <a:solidFill>
                  <a:schemeClr val="tx2"/>
                </a:solidFill>
              </a:rPr>
              <a:t> </a:t>
            </a:r>
            <a:r>
              <a:rPr lang="ru-RU" sz="1600" dirty="0" err="1">
                <a:solidFill>
                  <a:schemeClr val="tx2"/>
                </a:solidFill>
              </a:rPr>
              <a:t>ініціативного</a:t>
            </a:r>
            <a:r>
              <a:rPr lang="ru-RU" sz="1600" dirty="0">
                <a:solidFill>
                  <a:schemeClr val="tx2"/>
                </a:solidFill>
              </a:rPr>
              <a:t> </a:t>
            </a:r>
            <a:r>
              <a:rPr lang="ru-RU" sz="1600" dirty="0" err="1">
                <a:solidFill>
                  <a:schemeClr val="tx2"/>
                </a:solidFill>
              </a:rPr>
              <a:t>громадянина</a:t>
            </a:r>
            <a:r>
              <a:rPr lang="ru-RU" sz="1600" dirty="0" smtClean="0">
                <a:solidFill>
                  <a:schemeClr val="tx2"/>
                </a:solidFill>
              </a:rPr>
              <a:t>.</a:t>
            </a:r>
            <a:br>
              <a:rPr lang="ru-RU" sz="1600" dirty="0" smtClean="0">
                <a:solidFill>
                  <a:schemeClr val="tx2"/>
                </a:solidFill>
              </a:rPr>
            </a:br>
            <a:endParaRPr lang="ru-RU" sz="1600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764704"/>
            <a:ext cx="8712968" cy="2592288"/>
          </a:xfrm>
          <a:solidFill>
            <a:srgbClr val="FFFF99"/>
          </a:solidFill>
        </p:spPr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Спрямованість</a:t>
            </a:r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проекту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створення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сприятливих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умов для 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добровольчої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діяльності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розвитку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вітчизняних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традицій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благодійності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милосердя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соціального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служіння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Україні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b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Учасники</a:t>
            </a:r>
            <a:r>
              <a:rPr 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учні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5-9 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класів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серед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яких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є і 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діти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девіантної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поведінки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практичний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психолог Пономаренко О.М,</a:t>
            </a:r>
            <a:r>
              <a:rPr lang="uk-UA" sz="1400" b="1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uk-UA" sz="14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педагог-</a:t>
            </a:r>
            <a:r>
              <a:rPr lang="ru-RU" sz="14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організатор</a:t>
            </a:r>
            <a:r>
              <a:rPr lang="ru-RU" sz="1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,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завідувач</a:t>
            </a:r>
            <a:r>
              <a:rPr lang="ru-RU" sz="14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400" dirty="0" err="1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бібліотекою</a:t>
            </a:r>
            <a:r>
              <a:rPr lang="ru-RU" sz="14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uk-UA" sz="14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Базирь</a:t>
            </a:r>
            <a:r>
              <a:rPr lang="uk-UA" sz="1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uk-UA" sz="14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Л.О</a:t>
            </a:r>
            <a:r>
              <a:rPr lang="uk-UA" sz="1400" i="1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 </a:t>
            </a:r>
            <a:endParaRPr lang="uk-UA" sz="1400" i="1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Наші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види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діяльності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0" indent="0" algn="just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Відвідати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військовий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шпиталь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передавати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пораненим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бійцям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малюнки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оберегі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листи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підтримки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 algn="just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Ініціювати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участь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учнів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благодійній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діяльності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зборі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медикаментів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бинти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вата,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одноразові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шприци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теплих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речей,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засобів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індивідуальної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гігієни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воїнів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АТО,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зборі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канцелярських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товарів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дитячих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книжок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іграшок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1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переселенців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сприяє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розвитку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волонтерського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руху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як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однієї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форм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виховання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патріотичних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почуттів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милосердя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співчуття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Випускати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шкільну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газету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 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інформацією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дану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роботу. </a:t>
            </a:r>
          </a:p>
          <a:p>
            <a:pPr marL="0" indent="0" algn="ctr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          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 </a:t>
            </a:r>
            <a:r>
              <a:rPr lang="ru-RU" sz="1400" b="1" dirty="0" err="1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Терміни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 </a:t>
            </a:r>
            <a:r>
              <a:rPr lang="ru-RU" sz="1400" b="1" dirty="0" err="1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реалізації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: </a:t>
            </a:r>
            <a:r>
              <a:rPr lang="uk-UA" sz="1400" b="1" i="1" dirty="0" smtClean="0">
                <a:latin typeface="Book Antiqua"/>
                <a:ea typeface="MS Mincho"/>
                <a:cs typeface="Times New Roman" panose="02020603050405020304" pitchFamily="18" charset="0"/>
              </a:rPr>
              <a:t>05</a:t>
            </a:r>
            <a:r>
              <a:rPr lang="uk-UA" sz="1400" b="1" i="1" dirty="0" smtClean="0">
                <a:latin typeface="Book Antiqua"/>
                <a:ea typeface="MS Mincho"/>
                <a:cs typeface="Book Antiqua"/>
              </a:rPr>
              <a:t>.09.2014-05.09.2017 </a:t>
            </a:r>
            <a:r>
              <a:rPr lang="uk-UA" sz="1400" b="1" i="1" dirty="0">
                <a:latin typeface="Book Antiqua"/>
                <a:ea typeface="MS Mincho"/>
                <a:cs typeface="Book Antiqua"/>
              </a:rPr>
              <a:t>р. </a:t>
            </a:r>
            <a:endParaRPr lang="ru-RU" sz="14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6666858"/>
              </p:ext>
            </p:extLst>
          </p:nvPr>
        </p:nvGraphicFramePr>
        <p:xfrm>
          <a:off x="251520" y="3645024"/>
          <a:ext cx="8712968" cy="3108960"/>
        </p:xfrm>
        <a:graphic>
          <a:graphicData uri="http://schemas.openxmlformats.org/drawingml/2006/table">
            <a:tbl>
              <a:tblPr firstRow="1" firstCol="1" bandRow="1"/>
              <a:tblGrid>
                <a:gridCol w="8712968"/>
              </a:tblGrid>
              <a:tr h="2664296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uk-UA" sz="1200" b="0" i="1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10.09-20.09.2014 р.; 02.02-19.02.2015 р.-  Збір </a:t>
                      </a:r>
                      <a:r>
                        <a:rPr lang="uk-UA" sz="1200" b="0" i="1" dirty="0" smtClean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малюнків</a:t>
                      </a:r>
                      <a:r>
                        <a:rPr lang="uk-UA" sz="1200" b="0" i="1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uk-UA" sz="1200" b="0" i="1" dirty="0" smtClean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оберегів</a:t>
                      </a:r>
                      <a:r>
                        <a:rPr lang="uk-UA" sz="1200" b="0" i="1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uk-UA" sz="1200" b="0" i="1" dirty="0" smtClean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листів</a:t>
                      </a:r>
                      <a:r>
                        <a:rPr lang="uk-UA" sz="1200" b="0" i="1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uk-UA" sz="1200" b="0" i="1" dirty="0" smtClean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теплих </a:t>
                      </a:r>
                      <a:r>
                        <a:rPr lang="uk-UA" sz="1200" b="0" i="1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речей, </a:t>
                      </a:r>
                      <a:r>
                        <a:rPr lang="uk-UA" sz="1200" b="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1200" b="0" i="1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медикаментів, засобів особистої </a:t>
                      </a:r>
                      <a:r>
                        <a:rPr lang="uk-UA" sz="1200" b="0" i="1" dirty="0" smtClean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гігієни</a:t>
                      </a:r>
                      <a:r>
                        <a:rPr lang="uk-UA" sz="1200" b="0" i="1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.</a:t>
                      </a:r>
                      <a:endParaRPr lang="ru-RU" sz="12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uk-UA" sz="1200" b="0" i="1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24.09.2014 р.; 16.02.2015 </a:t>
                      </a:r>
                      <a:r>
                        <a:rPr lang="uk-UA" sz="1200" b="0" i="1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р</a:t>
                      </a:r>
                      <a:r>
                        <a:rPr lang="uk-UA" sz="1200" b="0" i="1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. - Відвідування Харківського </a:t>
                      </a:r>
                      <a:r>
                        <a:rPr lang="uk-UA" sz="1200" b="0" i="1" dirty="0" smtClean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військового  </a:t>
                      </a:r>
                      <a:r>
                        <a:rPr lang="uk-UA" sz="1200" b="0" i="1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шпиталю, волонтерської </a:t>
                      </a:r>
                      <a:r>
                        <a:rPr lang="uk-UA" sz="1200" b="0" i="1" dirty="0" smtClean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кімнати </a:t>
                      </a:r>
                      <a:r>
                        <a:rPr lang="uk-UA" sz="1200" b="0" i="1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при ньому. </a:t>
                      </a:r>
                      <a:endParaRPr lang="uk-UA" sz="1200" b="0" i="1" dirty="0" smtClean="0"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ru-RU" sz="12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14.02.2015 р. – Взяли  участь у </a:t>
                      </a:r>
                      <a:r>
                        <a:rPr kumimoji="0" lang="ru-RU" sz="1200" b="0" i="1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Міжнародному</a:t>
                      </a:r>
                      <a:r>
                        <a:rPr kumimoji="0" lang="ru-RU" sz="12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200" b="0" i="1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молодіжному</a:t>
                      </a:r>
                      <a:r>
                        <a:rPr kumimoji="0" lang="ru-RU" sz="12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200" b="0" i="1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конкурсі</a:t>
                      </a:r>
                      <a:r>
                        <a:rPr kumimoji="0" lang="ru-RU" sz="12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200" b="0" i="1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волонтерських</a:t>
                      </a:r>
                      <a:r>
                        <a:rPr kumimoji="0" lang="ru-RU" sz="12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200" b="0" i="1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проектів</a:t>
                      </a:r>
                      <a:r>
                        <a:rPr kumimoji="0" lang="ru-RU" sz="12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ВМГО «</a:t>
                      </a:r>
                      <a:r>
                        <a:rPr kumimoji="0" lang="ru-RU" sz="1200" b="0" i="1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Служіння</a:t>
                      </a:r>
                      <a:r>
                        <a:rPr kumimoji="0" lang="ru-RU" sz="12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200" b="0" i="1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заради</a:t>
                      </a:r>
                      <a:r>
                        <a:rPr kumimoji="0" lang="ru-RU" sz="12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миру» за </a:t>
                      </a:r>
                      <a:r>
                        <a:rPr kumimoji="0" lang="ru-RU" sz="1200" b="0" i="1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номінацією</a:t>
                      </a:r>
                      <a:r>
                        <a:rPr kumimoji="0" lang="ru-RU" sz="12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«Проект </a:t>
                      </a:r>
                      <a:r>
                        <a:rPr kumimoji="0" lang="ru-RU" sz="1200" b="0" i="1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допомоги</a:t>
                      </a:r>
                      <a:r>
                        <a:rPr kumimoji="0" lang="ru-RU" sz="12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».</a:t>
                      </a:r>
                      <a:endParaRPr lang="ru-RU" sz="12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uk-UA" sz="1200" b="0" i="1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19.02.2015 р. - Відвідування Дергачівської </a:t>
                      </a:r>
                      <a:r>
                        <a:rPr lang="uk-UA" sz="1200" b="0" i="1" dirty="0" smtClean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волонтерської </a:t>
                      </a:r>
                      <a:r>
                        <a:rPr lang="uk-UA" sz="1200" b="0" i="1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організації. </a:t>
                      </a:r>
                      <a:endParaRPr lang="uk-UA" sz="1200" b="0" i="1" dirty="0" smtClean="0"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uk-UA" sz="1200" b="0" i="1" dirty="0" smtClean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uk-UA" sz="1200" b="0" i="1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раз в  2 місяці - Випуск </a:t>
                      </a:r>
                      <a:r>
                        <a:rPr lang="uk-UA" sz="1200" b="0" i="1" dirty="0" smtClean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шкільної  інформаційної  газети</a:t>
                      </a:r>
                      <a:r>
                        <a:rPr lang="uk-UA" sz="1200" b="0" i="1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.</a:t>
                      </a:r>
                      <a:endParaRPr lang="ru-RU" sz="12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uk-UA" sz="1200" b="0" i="1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9 жовтня – презентація проекту на РМО вчителів  етики в ліцеї.</a:t>
                      </a:r>
                      <a:endParaRPr lang="ru-RU" sz="12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uk-UA" sz="1200" b="0" i="1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15 листопада, 20 лютого - Організація круглого столу з соціальної </a:t>
                      </a:r>
                      <a:r>
                        <a:rPr lang="uk-UA" sz="1200" b="0" i="1" dirty="0" smtClean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тематики</a:t>
                      </a:r>
                      <a:r>
                        <a:rPr lang="uk-UA" sz="1200" b="0" i="1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.</a:t>
                      </a:r>
                      <a:endParaRPr lang="ru-RU" sz="12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uk-UA" sz="1200" b="0" i="1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11.10.2014 р.- Висвітлили свою волонтерську роботу в засобах масової інформації </a:t>
                      </a:r>
                      <a:r>
                        <a:rPr lang="uk-UA" sz="1200" b="0" i="1" dirty="0" smtClean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uk-UA" sz="1200" b="0" i="1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газеті «Вісті </a:t>
                      </a:r>
                      <a:r>
                        <a:rPr lang="uk-UA" sz="1200" b="0" i="1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Дергачівщини</a:t>
                      </a:r>
                      <a:r>
                        <a:rPr lang="uk-UA" sz="1200" b="0" i="1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» №41</a:t>
                      </a:r>
                      <a:r>
                        <a:rPr lang="uk-UA" sz="1200" b="0" i="1" dirty="0" smtClean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).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200" b="0" i="1" dirty="0" smtClean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25.03.2015 р. – Взяли  участь у </a:t>
                      </a:r>
                      <a:r>
                        <a:rPr lang="ru-RU" sz="1200" b="0" i="1" dirty="0" err="1" smtClean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проекті</a:t>
                      </a:r>
                      <a:r>
                        <a:rPr lang="ru-RU" sz="1200" b="0" i="1" dirty="0" smtClean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«Школа миру» за </a:t>
                      </a:r>
                      <a:r>
                        <a:rPr lang="ru-RU" sz="1200" b="0" i="1" dirty="0" err="1" smtClean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номінацією</a:t>
                      </a:r>
                      <a:r>
                        <a:rPr lang="ru-RU" sz="1200" b="0" i="1" dirty="0" smtClean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 «Проект </a:t>
                      </a:r>
                      <a:r>
                        <a:rPr lang="ru-RU" sz="1200" b="0" i="1" dirty="0" err="1" smtClean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допомоги</a:t>
                      </a:r>
                      <a:r>
                        <a:rPr lang="ru-RU" sz="1200" b="0" i="1" dirty="0" smtClean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».</a:t>
                      </a:r>
                      <a:endParaRPr lang="uk-UA" sz="1200" b="0" i="1" dirty="0" smtClean="0">
                        <a:effectLst/>
                        <a:latin typeface="Times New Roman" panose="020206030504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kumimoji="0" lang="uk-UA" sz="12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31.03-03.04.2015 р. - Акція «Допоможи дітям!», </a:t>
                      </a:r>
                      <a:r>
                        <a:rPr kumimoji="0" lang="ru-RU" sz="12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 </a:t>
                      </a:r>
                      <a:r>
                        <a:rPr kumimoji="0" lang="ru-RU" sz="1200" b="0" i="1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які</a:t>
                      </a:r>
                      <a:r>
                        <a:rPr kumimoji="0" lang="ru-RU" sz="12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 </a:t>
                      </a:r>
                      <a:r>
                        <a:rPr kumimoji="0" lang="ru-RU" sz="1200" b="0" i="1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знаходяться</a:t>
                      </a:r>
                      <a:r>
                        <a:rPr kumimoji="0" lang="ru-RU" sz="12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  в </a:t>
                      </a:r>
                      <a:r>
                        <a:rPr kumimoji="0" lang="ru-RU" sz="1200" b="0" i="1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дитячій</a:t>
                      </a:r>
                      <a:r>
                        <a:rPr kumimoji="0" lang="ru-RU" sz="12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 </a:t>
                      </a:r>
                      <a:r>
                        <a:rPr kumimoji="0" lang="ru-RU" sz="1200" b="0" i="1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лікарні</a:t>
                      </a:r>
                      <a:r>
                        <a:rPr kumimoji="0" lang="ru-RU" sz="12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 с. </a:t>
                      </a:r>
                      <a:r>
                        <a:rPr kumimoji="0" lang="ru-RU" sz="1200" b="0" i="1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Петрівка</a:t>
                      </a:r>
                      <a:r>
                        <a:rPr kumimoji="0" lang="ru-RU" sz="12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, </a:t>
                      </a:r>
                      <a:r>
                        <a:rPr kumimoji="0" lang="ru-RU" sz="1200" b="0" i="1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Станичнолуганського</a:t>
                      </a:r>
                      <a:r>
                        <a:rPr kumimoji="0" lang="ru-RU" sz="12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 району,  </a:t>
                      </a:r>
                      <a:r>
                        <a:rPr kumimoji="0" lang="ru-RU" sz="1200" b="0" i="1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Луганської</a:t>
                      </a:r>
                      <a:r>
                        <a:rPr kumimoji="0" lang="ru-RU" sz="12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 </a:t>
                      </a:r>
                      <a:r>
                        <a:rPr kumimoji="0" lang="ru-RU" sz="1200" b="0" i="1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області</a:t>
                      </a:r>
                      <a:r>
                        <a:rPr kumimoji="0" lang="ru-RU" sz="12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.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kumimoji="0" lang="ru-RU" sz="12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1 </a:t>
                      </a:r>
                      <a:r>
                        <a:rPr kumimoji="0" lang="ru-RU" sz="1200" b="0" i="1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вересня</a:t>
                      </a:r>
                      <a:r>
                        <a:rPr kumimoji="0" lang="ru-RU" sz="12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 2015 р.- </a:t>
                      </a:r>
                      <a:r>
                        <a:rPr kumimoji="0" lang="ru-RU" sz="1200" b="0" i="1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Акція</a:t>
                      </a:r>
                      <a:r>
                        <a:rPr kumimoji="0" lang="ru-RU" sz="12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 «</a:t>
                      </a:r>
                      <a:r>
                        <a:rPr kumimoji="0" lang="ru-RU" sz="1200" b="0" i="1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Підпиши</a:t>
                      </a:r>
                      <a:r>
                        <a:rPr kumimoji="0" lang="ru-RU" sz="12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 прапор для </a:t>
                      </a:r>
                      <a:r>
                        <a:rPr kumimoji="0" lang="ru-RU" sz="1200" b="0" i="1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воїнів</a:t>
                      </a:r>
                      <a:r>
                        <a:rPr kumimoji="0" lang="ru-RU" sz="12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 АТО!».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ru-RU" sz="12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07.09.2015 -  18.09.2015 - </a:t>
                      </a:r>
                      <a:r>
                        <a:rPr kumimoji="0" lang="ru-RU" sz="1200" b="0" i="1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Акція</a:t>
                      </a:r>
                      <a:r>
                        <a:rPr kumimoji="0" lang="ru-RU" sz="12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  «</a:t>
                      </a:r>
                      <a:r>
                        <a:rPr kumimoji="0" lang="ru-RU" sz="1200" b="0" i="1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Збери</a:t>
                      </a:r>
                      <a:r>
                        <a:rPr kumimoji="0" lang="ru-RU" sz="12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 </a:t>
                      </a:r>
                      <a:r>
                        <a:rPr kumimoji="0" lang="ru-RU" sz="1200" b="0" i="1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школяреві</a:t>
                      </a:r>
                      <a:r>
                        <a:rPr kumimoji="0" lang="ru-RU" sz="12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 рюкзак!», для </a:t>
                      </a:r>
                      <a:r>
                        <a:rPr kumimoji="0" lang="ru-RU" sz="1200" b="0" i="1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дітей</a:t>
                      </a:r>
                      <a:r>
                        <a:rPr kumimoji="0" lang="ru-RU" sz="12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  </a:t>
                      </a:r>
                      <a:r>
                        <a:rPr kumimoji="0" lang="ru-RU" sz="1200" b="0" i="1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переселенців</a:t>
                      </a:r>
                      <a:r>
                        <a:rPr kumimoji="0" lang="ru-RU" sz="12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 з </a:t>
                      </a:r>
                      <a:r>
                        <a:rPr kumimoji="0" lang="ru-RU" sz="1200" b="0" i="1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зони</a:t>
                      </a:r>
                      <a:r>
                        <a:rPr kumimoji="0" lang="ru-RU" sz="12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  АТО.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uk-UA" sz="12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Calibri"/>
                          <a:cs typeface="+mn-cs"/>
                        </a:rPr>
                        <a:t>05.10.2015 - 14.10.205  - Акція «Привітай захисника України».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endParaRPr lang="ru-RU" sz="1200" b="0" i="1" u="non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9149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022" y="116632"/>
            <a:ext cx="8663946" cy="1512168"/>
          </a:xfrm>
          <a:solidFill>
            <a:srgbClr val="FFFF00"/>
          </a:solidFill>
        </p:spPr>
        <p:txBody>
          <a:bodyPr/>
          <a:lstStyle/>
          <a:p>
            <a:r>
              <a:rPr lang="ru-RU" sz="24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Участь </a:t>
            </a:r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20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відкритому</a:t>
            </a:r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виховному</a:t>
            </a:r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заході</a:t>
            </a:r>
            <a:r>
              <a:rPr 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вчителів</a:t>
            </a:r>
            <a:r>
              <a:rPr 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етики</a:t>
            </a:r>
            <a:r>
              <a:rPr 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Дергачівського</a:t>
            </a:r>
            <a:r>
              <a:rPr 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району:</a:t>
            </a:r>
            <a:br>
              <a:rPr 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Моральні</a:t>
            </a:r>
            <a:r>
              <a:rPr lang="ru-RU" sz="20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ціності</a:t>
            </a:r>
            <a:r>
              <a:rPr lang="ru-RU" sz="20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0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сучасному</a:t>
            </a:r>
            <a:r>
              <a:rPr lang="ru-RU" sz="20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світі</a:t>
            </a:r>
            <a:r>
              <a:rPr lang="ru-RU" sz="20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20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діти</a:t>
            </a:r>
            <a:r>
              <a:rPr 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презентували</a:t>
            </a:r>
            <a:r>
              <a:rPr 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свою </a:t>
            </a:r>
            <a:r>
              <a:rPr lang="ru-RU" sz="20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волонтерську</a:t>
            </a:r>
            <a:r>
              <a:rPr 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організацію</a:t>
            </a:r>
            <a:r>
              <a:rPr 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ділилися</a:t>
            </a:r>
            <a:r>
              <a:rPr 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своїм</a:t>
            </a:r>
            <a:r>
              <a:rPr 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досвідом</a:t>
            </a:r>
            <a:r>
              <a:rPr 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робот</a:t>
            </a:r>
            <a:r>
              <a:rPr lang="ru-RU" sz="24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chemeClr val="tx2"/>
              </a:solidFill>
            </a:endParaRPr>
          </a:p>
        </p:txBody>
      </p:sp>
      <p:pic>
        <p:nvPicPr>
          <p:cNvPr id="1027" name="Picture 3" descr="F:\соц.мобильная работа с молодежью 2014-15 г. Новая папка\фото стенд и открытый урок Новая папка\IMG_48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510" y="3356992"/>
            <a:ext cx="432048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G:\фото рмо этики 2014 г. Новая папка\IMG_479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0" y="1772816"/>
            <a:ext cx="4464497" cy="3348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187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ru-RU" sz="24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Випуск</a:t>
            </a: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шкільної</a:t>
            </a: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інформаційної</a:t>
            </a: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газети</a:t>
            </a: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>
              <a:solidFill>
                <a:schemeClr val="tx2"/>
              </a:solidFill>
            </a:endParaRPr>
          </a:p>
        </p:txBody>
      </p:sp>
      <p:pic>
        <p:nvPicPr>
          <p:cNvPr id="2050" name="Picture 2" descr="F:\соц.мобильная работа с молодежью 2014-15 г. Новая папка\фото стенд и открытый урок Новая папка\IMG_48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72816"/>
            <a:ext cx="4356992" cy="3348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соц.мобильная работа с молодежью 2014-15 г. Новая папка\фото стенд и открытый урок Новая папка\IMG_48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58506"/>
            <a:ext cx="4427984" cy="3320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274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60649"/>
            <a:ext cx="7772400" cy="936104"/>
          </a:xfrm>
          <a:solidFill>
            <a:srgbClr val="FFFF00"/>
          </a:solidFill>
        </p:spPr>
        <p:txBody>
          <a:bodyPr/>
          <a:lstStyle/>
          <a:p>
            <a:r>
              <a:rPr lang="uk-UA" sz="2000" b="1" dirty="0" smtClean="0">
                <a:solidFill>
                  <a:schemeClr val="tx2"/>
                </a:solidFill>
              </a:rPr>
              <a:t>Висвітлення роботи волонтерської організації «</a:t>
            </a:r>
            <a:r>
              <a:rPr lang="uk-UA" sz="2000" b="1" dirty="0">
                <a:solidFill>
                  <a:srgbClr val="1F497D"/>
                </a:solidFill>
                <a:latin typeface="Times New Roman"/>
                <a:ea typeface="Times New Roman"/>
                <a:cs typeface="+mn-cs"/>
              </a:rPr>
              <a:t>Крапелька</a:t>
            </a:r>
            <a:r>
              <a:rPr lang="uk-UA" sz="2000" dirty="0">
                <a:solidFill>
                  <a:srgbClr val="1F497D"/>
                </a:solidFill>
                <a:latin typeface="Times New Roman"/>
                <a:ea typeface="Times New Roman"/>
                <a:cs typeface="+mn-cs"/>
              </a:rPr>
              <a:t> </a:t>
            </a:r>
            <a:r>
              <a:rPr lang="uk-UA" sz="2000" b="1" dirty="0" smtClean="0">
                <a:solidFill>
                  <a:schemeClr val="tx2"/>
                </a:solidFill>
              </a:rPr>
              <a:t> добра» в районній газеті «Вісті </a:t>
            </a:r>
            <a:r>
              <a:rPr lang="uk-UA" sz="2000" b="1" dirty="0" err="1" smtClean="0">
                <a:solidFill>
                  <a:schemeClr val="tx2"/>
                </a:solidFill>
              </a:rPr>
              <a:t>Дергачівщини</a:t>
            </a:r>
            <a:r>
              <a:rPr lang="uk-UA" sz="2000" b="1" dirty="0" smtClean="0">
                <a:solidFill>
                  <a:schemeClr val="tx2"/>
                </a:solidFill>
              </a:rPr>
              <a:t>»  11 жовтня  2014 р.  №41</a:t>
            </a:r>
            <a:endParaRPr lang="ru-RU" sz="2000" b="1" dirty="0">
              <a:solidFill>
                <a:schemeClr val="tx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1268760"/>
            <a:ext cx="7704856" cy="5400600"/>
          </a:xfrm>
          <a:solidFill>
            <a:srgbClr val="FFFF99"/>
          </a:solidFill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268760"/>
            <a:ext cx="4248472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4073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3970" y="548680"/>
            <a:ext cx="8784976" cy="120032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just"/>
            <a:r>
              <a:rPr lang="uk-UA" sz="2400" dirty="0">
                <a:solidFill>
                  <a:schemeClr val="tx2"/>
                </a:solidFill>
                <a:latin typeface="Times New Roman"/>
                <a:ea typeface="Calibri"/>
              </a:rPr>
              <a:t>з 31 березня по 03 квітня в </a:t>
            </a:r>
            <a:r>
              <a:rPr lang="uk-UA" sz="2400" dirty="0" err="1">
                <a:solidFill>
                  <a:schemeClr val="tx2"/>
                </a:solidFill>
                <a:latin typeface="Times New Roman"/>
                <a:ea typeface="Calibri"/>
              </a:rPr>
              <a:t>Малоданилівському</a:t>
            </a:r>
            <a:r>
              <a:rPr lang="uk-UA" sz="2400" dirty="0">
                <a:solidFill>
                  <a:schemeClr val="tx2"/>
                </a:solidFill>
                <a:latin typeface="Times New Roman"/>
                <a:ea typeface="Calibri"/>
              </a:rPr>
              <a:t> ліцеї проходила </a:t>
            </a:r>
            <a:r>
              <a:rPr lang="uk-UA" sz="2400" u="sng" dirty="0">
                <a:solidFill>
                  <a:schemeClr val="tx2"/>
                </a:solidFill>
                <a:latin typeface="Times New Roman"/>
                <a:ea typeface="Calibri"/>
              </a:rPr>
              <a:t>Акція «Допоможи дітям!», </a:t>
            </a:r>
            <a:r>
              <a:rPr lang="uk-UA" sz="2400" dirty="0">
                <a:solidFill>
                  <a:schemeClr val="tx2"/>
                </a:solidFill>
                <a:latin typeface="Times New Roman"/>
                <a:ea typeface="Calibri"/>
              </a:rPr>
              <a:t>які знаходяться  в дитячій лікарні с. Петрівка, </a:t>
            </a:r>
            <a:r>
              <a:rPr lang="uk-UA" sz="2400" dirty="0" err="1">
                <a:solidFill>
                  <a:schemeClr val="tx2"/>
                </a:solidFill>
                <a:latin typeface="Times New Roman"/>
                <a:ea typeface="Calibri"/>
              </a:rPr>
              <a:t>Станичнолуганського</a:t>
            </a:r>
            <a:r>
              <a:rPr lang="uk-UA" sz="2400" dirty="0">
                <a:solidFill>
                  <a:schemeClr val="tx2"/>
                </a:solidFill>
                <a:latin typeface="Times New Roman"/>
                <a:ea typeface="Calibri"/>
              </a:rPr>
              <a:t> району,  Луганської області. </a:t>
            </a:r>
            <a:endParaRPr lang="ru-RU" sz="2400" dirty="0">
              <a:solidFill>
                <a:schemeClr val="tx2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248" y="1942965"/>
            <a:ext cx="4424130" cy="3317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378" y="1962398"/>
            <a:ext cx="4380110" cy="328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81520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712968" cy="132343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lvl="0" algn="ctr"/>
            <a:r>
              <a:rPr lang="uk-UA" sz="2000" dirty="0">
                <a:solidFill>
                  <a:srgbClr val="1F497D"/>
                </a:solidFill>
                <a:latin typeface="Times New Roman"/>
                <a:ea typeface="Times New Roman"/>
              </a:rPr>
              <a:t>Волонтерською  організацією </a:t>
            </a:r>
            <a:r>
              <a:rPr lang="uk-UA" sz="2000" dirty="0" err="1">
                <a:solidFill>
                  <a:srgbClr val="1F497D"/>
                </a:solidFill>
                <a:latin typeface="Times New Roman"/>
                <a:ea typeface="Times New Roman"/>
              </a:rPr>
              <a:t>Малоданилівського</a:t>
            </a:r>
            <a:r>
              <a:rPr lang="uk-UA" sz="2000" dirty="0">
                <a:solidFill>
                  <a:srgbClr val="1F497D"/>
                </a:solidFill>
                <a:latin typeface="Times New Roman"/>
                <a:ea typeface="Times New Roman"/>
              </a:rPr>
              <a:t> ліцею  «Крапелька добра» було організовано збір </a:t>
            </a:r>
            <a:r>
              <a:rPr lang="uk-UA" sz="2000" dirty="0">
                <a:solidFill>
                  <a:srgbClr val="1F497D"/>
                </a:solidFill>
                <a:latin typeface="Times New Roman"/>
                <a:ea typeface="Calibri"/>
              </a:rPr>
              <a:t> дитячих книжок, іграшок, канцелярських товарів. </a:t>
            </a:r>
            <a:r>
              <a:rPr lang="ru-RU" sz="2000" dirty="0" err="1">
                <a:solidFill>
                  <a:srgbClr val="1F497D"/>
                </a:solidFill>
                <a:latin typeface="Times New Roman"/>
                <a:ea typeface="Calibri"/>
              </a:rPr>
              <a:t>Зібрана</a:t>
            </a:r>
            <a:r>
              <a:rPr lang="ru-RU" sz="2000" dirty="0">
                <a:solidFill>
                  <a:srgbClr val="1F497D"/>
                </a:solidFill>
                <a:latin typeface="Times New Roman"/>
                <a:ea typeface="Calibri"/>
              </a:rPr>
              <a:t> </a:t>
            </a:r>
            <a:r>
              <a:rPr lang="ru-RU" sz="2000" dirty="0" err="1">
                <a:solidFill>
                  <a:srgbClr val="1F497D"/>
                </a:solidFill>
                <a:latin typeface="Times New Roman"/>
                <a:ea typeface="Calibri"/>
              </a:rPr>
              <a:t>допомога</a:t>
            </a:r>
            <a:r>
              <a:rPr lang="ru-RU" sz="2000" dirty="0">
                <a:solidFill>
                  <a:srgbClr val="1F497D"/>
                </a:solidFill>
                <a:latin typeface="Times New Roman"/>
                <a:ea typeface="Calibri"/>
              </a:rPr>
              <a:t> по </a:t>
            </a:r>
            <a:r>
              <a:rPr lang="ru-RU" sz="2000" dirty="0" err="1">
                <a:solidFill>
                  <a:srgbClr val="1F497D"/>
                </a:solidFill>
                <a:latin typeface="Times New Roman"/>
                <a:ea typeface="Calibri"/>
              </a:rPr>
              <a:t>завершенню</a:t>
            </a:r>
            <a:r>
              <a:rPr lang="ru-RU" sz="2000" dirty="0">
                <a:solidFill>
                  <a:srgbClr val="1F497D"/>
                </a:solidFill>
                <a:latin typeface="Times New Roman"/>
                <a:ea typeface="Calibri"/>
              </a:rPr>
              <a:t> </a:t>
            </a:r>
            <a:r>
              <a:rPr lang="ru-RU" sz="2000" dirty="0" err="1">
                <a:solidFill>
                  <a:srgbClr val="1F497D"/>
                </a:solidFill>
                <a:latin typeface="Times New Roman"/>
                <a:ea typeface="Calibri"/>
              </a:rPr>
              <a:t>акції</a:t>
            </a:r>
            <a:r>
              <a:rPr lang="ru-RU" sz="2000" dirty="0">
                <a:solidFill>
                  <a:srgbClr val="1F497D"/>
                </a:solidFill>
                <a:latin typeface="Times New Roman"/>
                <a:ea typeface="Calibri"/>
              </a:rPr>
              <a:t> </a:t>
            </a:r>
            <a:r>
              <a:rPr lang="ru-RU" sz="2000" dirty="0" err="1">
                <a:solidFill>
                  <a:srgbClr val="1F497D"/>
                </a:solidFill>
                <a:latin typeface="Times New Roman"/>
                <a:ea typeface="Calibri"/>
              </a:rPr>
              <a:t>була</a:t>
            </a:r>
            <a:r>
              <a:rPr lang="ru-RU" sz="2000" dirty="0">
                <a:solidFill>
                  <a:srgbClr val="1F497D"/>
                </a:solidFill>
                <a:latin typeface="Times New Roman"/>
                <a:ea typeface="Calibri"/>
              </a:rPr>
              <a:t> доставлена в </a:t>
            </a:r>
            <a:r>
              <a:rPr lang="uk-UA" sz="2000" dirty="0" err="1">
                <a:solidFill>
                  <a:srgbClr val="1F497D"/>
                </a:solidFill>
                <a:latin typeface="Times New Roman"/>
                <a:ea typeface="Calibri"/>
              </a:rPr>
              <a:t>Дергачівський</a:t>
            </a:r>
            <a:r>
              <a:rPr lang="uk-UA" sz="2000" dirty="0">
                <a:solidFill>
                  <a:srgbClr val="1F497D"/>
                </a:solidFill>
                <a:latin typeface="Times New Roman"/>
                <a:ea typeface="Calibri"/>
              </a:rPr>
              <a:t> районний Будинок культури. </a:t>
            </a:r>
            <a:endParaRPr lang="ru-RU" sz="2000" dirty="0">
              <a:solidFill>
                <a:srgbClr val="1F497D"/>
              </a:solidFill>
            </a:endParaRPr>
          </a:p>
        </p:txBody>
      </p:sp>
      <p:pic>
        <p:nvPicPr>
          <p:cNvPr id="2051" name="Picture 3" descr="D:\соц.мобильная работа с молодежью 2014-15 г. Новая папка\фото акция помощь детям апрель 2015\IMG_506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688904"/>
            <a:ext cx="4755079" cy="3566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76332"/>
            <a:ext cx="3960439" cy="3585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30645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фото РМО, семинарі, уроки  психологов\фото 1 сентября с флагом для воинов\IMG_53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31039"/>
            <a:ext cx="3888432" cy="2916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фото РМО, семинарі, уроки  психологов\фото 1 сентября с флагом для воинов\IMG_53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7146" y="3796912"/>
            <a:ext cx="3719070" cy="2789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D:\фото РМО, семинарі, уроки  психологов\фото 1 сентября с флагом для воинов\IMG_532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1754" y="847451"/>
            <a:ext cx="3866549" cy="2899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2960953"/>
              </p:ext>
            </p:extLst>
          </p:nvPr>
        </p:nvGraphicFramePr>
        <p:xfrm>
          <a:off x="179512" y="260648"/>
          <a:ext cx="8784976" cy="5040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84976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solidFill>
                            <a:schemeClr val="tx2"/>
                          </a:solidFill>
                        </a:rPr>
                        <a:t>Акція «Підпиши прапор для воїнів АТО!» 1 вересня 2015 р.</a:t>
                      </a:r>
                      <a:endParaRPr lang="ru-RU" sz="240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87417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5655010"/>
              </p:ext>
            </p:extLst>
          </p:nvPr>
        </p:nvGraphicFramePr>
        <p:xfrm>
          <a:off x="251520" y="332656"/>
          <a:ext cx="8712968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1296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Акція  «</a:t>
                      </a:r>
                      <a:r>
                        <a:rPr lang="uk-UA" sz="2400" dirty="0" err="1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Збери</a:t>
                      </a:r>
                      <a:r>
                        <a:rPr lang="uk-UA" sz="2400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школяреві рюкзак!», </a:t>
                      </a:r>
                    </a:p>
                    <a:p>
                      <a:pPr algn="ctr"/>
                      <a:r>
                        <a:rPr lang="uk-UA" sz="2400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для дітей  переселенців з зони</a:t>
                      </a:r>
                      <a:r>
                        <a:rPr lang="uk-UA" sz="2400" baseline="0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2400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АТО   </a:t>
                      </a:r>
                      <a:r>
                        <a:rPr lang="uk-UA" sz="2400" baseline="0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07.09.2015 -  18.09.2015</a:t>
                      </a:r>
                      <a:endParaRPr lang="ru-RU" sz="2400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pic>
        <p:nvPicPr>
          <p:cNvPr id="3077" name="Picture 5" descr="D:\фото РМО, семинарі, уроки  психологов\фото 2015 г. октябрь мотанки, письма, кабинет\IMG_569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623" y="1196752"/>
            <a:ext cx="3691419" cy="2768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D:\фото РМО, семинарі, уроки  психологов\фото 2015 г. октябрь мотанки, письма, кабинет\IMG_57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8796" y="1189809"/>
            <a:ext cx="3691420" cy="2768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админ\Desktop\фото акция для детей Луганска и бейджик волонтеры\IMG_505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3" y="4015697"/>
            <a:ext cx="3613363" cy="2709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8540" y="4008607"/>
            <a:ext cx="2828515" cy="2703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130183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276617"/>
            <a:ext cx="8583611" cy="40011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>
                <a:solidFill>
                  <a:schemeClr val="tx2"/>
                </a:solidFill>
                <a:latin typeface="Times New Roman"/>
                <a:ea typeface="Calibri"/>
              </a:rPr>
              <a:t>Акція «Привітай захисника </a:t>
            </a:r>
            <a:r>
              <a:rPr lang="uk-UA" sz="2000" b="1" dirty="0" smtClean="0">
                <a:solidFill>
                  <a:schemeClr val="tx2"/>
                </a:solidFill>
                <a:latin typeface="Times New Roman"/>
                <a:ea typeface="Calibri"/>
              </a:rPr>
              <a:t>України» 05.10.2015- </a:t>
            </a:r>
            <a:r>
              <a:rPr lang="uk-UA" sz="2000" b="1" dirty="0">
                <a:solidFill>
                  <a:schemeClr val="tx2"/>
                </a:solidFill>
                <a:latin typeface="Times New Roman"/>
                <a:ea typeface="Calibri"/>
              </a:rPr>
              <a:t>14.10.205  </a:t>
            </a:r>
            <a:r>
              <a:rPr lang="uk-UA" sz="2000" b="1" dirty="0" smtClean="0">
                <a:solidFill>
                  <a:schemeClr val="tx2"/>
                </a:solidFill>
                <a:latin typeface="Times New Roman"/>
                <a:ea typeface="Calibri"/>
              </a:rPr>
              <a:t>-</a:t>
            </a:r>
            <a:endParaRPr lang="uk-UA" sz="2000" b="1" dirty="0">
              <a:solidFill>
                <a:schemeClr val="tx2"/>
              </a:solidFill>
              <a:latin typeface="Times New Roman"/>
              <a:ea typeface="Calibri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76727"/>
            <a:ext cx="4149780" cy="310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79" y="3844030"/>
            <a:ext cx="1983770" cy="2645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 descr="D:\фото РМО, семинарі, уроки  психологов\фото 2015 г. октябрь мотанки, письма, кабинет\IMG_570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808885"/>
            <a:ext cx="3600560" cy="2700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5691" y="3855612"/>
            <a:ext cx="2829440" cy="2628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 descr="D:\фото РМО, семинарі, уроки  психологов\фото 2015 г. октябрь мотанки, письма, кабинет\IMG_568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2441" y="694040"/>
            <a:ext cx="4131140" cy="3098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57690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16632"/>
            <a:ext cx="8640960" cy="4032448"/>
          </a:xfrm>
          <a:solidFill>
            <a:srgbClr val="0070C0"/>
          </a:solidFill>
        </p:spPr>
        <p:txBody>
          <a:bodyPr/>
          <a:lstStyle/>
          <a:p>
            <a:pPr algn="l"/>
            <a:r>
              <a:rPr lang="ru-RU" sz="2400" b="1" u="sng" dirty="0" smtClean="0">
                <a:solidFill>
                  <a:schemeClr val="tx2"/>
                </a:solidFill>
              </a:rPr>
              <a:t>                          </a:t>
            </a:r>
            <a:r>
              <a:rPr lang="ru-RU" sz="2400" b="1" u="sng" dirty="0" smtClean="0">
                <a:solidFill>
                  <a:srgbClr val="FFFF00"/>
                </a:solidFill>
              </a:rPr>
              <a:t>_  </a:t>
            </a:r>
            <a:r>
              <a:rPr lang="ru-RU" sz="2400" b="1" u="sng" dirty="0" err="1" smtClean="0">
                <a:solidFill>
                  <a:srgbClr val="FFFF00"/>
                </a:solidFill>
              </a:rPr>
              <a:t>Очікуваний</a:t>
            </a:r>
            <a:r>
              <a:rPr lang="ru-RU" sz="2400" b="1" u="sng" dirty="0" smtClean="0">
                <a:solidFill>
                  <a:srgbClr val="FFFF00"/>
                </a:solidFill>
              </a:rPr>
              <a:t> результат проекту:_______________ </a:t>
            </a:r>
            <a:r>
              <a:rPr lang="ru-RU" sz="2400" b="1" u="sng" dirty="0">
                <a:solidFill>
                  <a:srgbClr val="FFFF00"/>
                </a:solidFill>
              </a:rPr>
              <a:t/>
            </a:r>
            <a:br>
              <a:rPr lang="ru-RU" sz="2400" b="1" u="sng" dirty="0">
                <a:solidFill>
                  <a:srgbClr val="FFFF00"/>
                </a:solidFill>
              </a:rPr>
            </a:br>
            <a:r>
              <a:rPr lang="ru-RU" sz="2000" dirty="0">
                <a:solidFill>
                  <a:srgbClr val="FFFF00"/>
                </a:solidFill>
              </a:rPr>
              <a:t>• </a:t>
            </a:r>
            <a:r>
              <a:rPr lang="ru-RU" sz="2000" dirty="0" err="1">
                <a:solidFill>
                  <a:srgbClr val="FFFF00"/>
                </a:solidFill>
              </a:rPr>
              <a:t>Формування</a:t>
            </a:r>
            <a:r>
              <a:rPr lang="ru-RU" sz="2000" dirty="0">
                <a:solidFill>
                  <a:srgbClr val="FFFF00"/>
                </a:solidFill>
              </a:rPr>
              <a:t> </a:t>
            </a:r>
            <a:r>
              <a:rPr lang="ru-RU" sz="2000" dirty="0" err="1">
                <a:solidFill>
                  <a:srgbClr val="FFFF00"/>
                </a:solidFill>
              </a:rPr>
              <a:t>активної</a:t>
            </a:r>
            <a:r>
              <a:rPr lang="ru-RU" sz="2000" dirty="0">
                <a:solidFill>
                  <a:srgbClr val="FFFF00"/>
                </a:solidFill>
              </a:rPr>
              <a:t> </a:t>
            </a:r>
            <a:r>
              <a:rPr lang="ru-RU" sz="2000" dirty="0" err="1">
                <a:solidFill>
                  <a:srgbClr val="FFFF00"/>
                </a:solidFill>
              </a:rPr>
              <a:t>життєвої</a:t>
            </a:r>
            <a:r>
              <a:rPr lang="ru-RU" sz="2000" dirty="0">
                <a:solidFill>
                  <a:srgbClr val="FFFF00"/>
                </a:solidFill>
              </a:rPr>
              <a:t> </a:t>
            </a:r>
            <a:r>
              <a:rPr lang="ru-RU" sz="2000" dirty="0" err="1">
                <a:solidFill>
                  <a:srgbClr val="FFFF00"/>
                </a:solidFill>
              </a:rPr>
              <a:t>позиції</a:t>
            </a:r>
            <a:r>
              <a:rPr lang="ru-RU" sz="2000" dirty="0">
                <a:solidFill>
                  <a:srgbClr val="FFFF00"/>
                </a:solidFill>
              </a:rPr>
              <a:t> в </a:t>
            </a:r>
            <a:r>
              <a:rPr lang="ru-RU" sz="2000" dirty="0" err="1">
                <a:solidFill>
                  <a:srgbClr val="FFFF00"/>
                </a:solidFill>
              </a:rPr>
              <a:t>молодіжному</a:t>
            </a:r>
            <a:r>
              <a:rPr lang="ru-RU" sz="2000" dirty="0">
                <a:solidFill>
                  <a:srgbClr val="FFFF00"/>
                </a:solidFill>
              </a:rPr>
              <a:t> </a:t>
            </a:r>
            <a:r>
              <a:rPr lang="ru-RU" sz="2000" dirty="0" err="1">
                <a:solidFill>
                  <a:srgbClr val="FFFF00"/>
                </a:solidFill>
              </a:rPr>
              <a:t>середовищі</a:t>
            </a:r>
            <a:r>
              <a:rPr lang="ru-RU" sz="2000" dirty="0">
                <a:solidFill>
                  <a:srgbClr val="FFFF00"/>
                </a:solidFill>
              </a:rPr>
              <a:t>. </a:t>
            </a:r>
            <a:br>
              <a:rPr lang="ru-RU" sz="2000" dirty="0">
                <a:solidFill>
                  <a:srgbClr val="FFFF00"/>
                </a:solidFill>
              </a:rPr>
            </a:br>
            <a:r>
              <a:rPr lang="ru-RU" sz="2000" dirty="0">
                <a:solidFill>
                  <a:srgbClr val="FFFF00"/>
                </a:solidFill>
              </a:rPr>
              <a:t>• </a:t>
            </a:r>
            <a:r>
              <a:rPr lang="ru-RU" sz="2000" dirty="0" err="1">
                <a:solidFill>
                  <a:srgbClr val="FFFF00"/>
                </a:solidFill>
              </a:rPr>
              <a:t>Допомога</a:t>
            </a:r>
            <a:r>
              <a:rPr lang="ru-RU" sz="2000" dirty="0">
                <a:solidFill>
                  <a:srgbClr val="FFFF00"/>
                </a:solidFill>
              </a:rPr>
              <a:t>, </a:t>
            </a:r>
            <a:r>
              <a:rPr lang="ru-RU" sz="2000" dirty="0" err="1">
                <a:solidFill>
                  <a:srgbClr val="FFFF00"/>
                </a:solidFill>
              </a:rPr>
              <a:t>підняття</a:t>
            </a:r>
            <a:r>
              <a:rPr lang="ru-RU" sz="2000" dirty="0">
                <a:solidFill>
                  <a:srgbClr val="FFFF00"/>
                </a:solidFill>
              </a:rPr>
              <a:t> настрою і </a:t>
            </a:r>
            <a:r>
              <a:rPr lang="ru-RU" sz="2000" dirty="0" err="1">
                <a:solidFill>
                  <a:srgbClr val="FFFF00"/>
                </a:solidFill>
              </a:rPr>
              <a:t>бойового</a:t>
            </a:r>
            <a:r>
              <a:rPr lang="ru-RU" sz="2000" dirty="0">
                <a:solidFill>
                  <a:srgbClr val="FFFF00"/>
                </a:solidFill>
              </a:rPr>
              <a:t> духу </a:t>
            </a:r>
            <a:r>
              <a:rPr lang="ru-RU" sz="2000" dirty="0" err="1">
                <a:solidFill>
                  <a:srgbClr val="FFFF00"/>
                </a:solidFill>
              </a:rPr>
              <a:t>пораненим</a:t>
            </a:r>
            <a:r>
              <a:rPr lang="ru-RU" sz="2000" dirty="0">
                <a:solidFill>
                  <a:srgbClr val="FFFF00"/>
                </a:solidFill>
              </a:rPr>
              <a:t> </a:t>
            </a:r>
            <a:r>
              <a:rPr lang="ru-RU" sz="2000" dirty="0" err="1">
                <a:solidFill>
                  <a:srgbClr val="FFFF00"/>
                </a:solidFill>
              </a:rPr>
              <a:t>бійцям</a:t>
            </a:r>
            <a:r>
              <a:rPr lang="ru-RU" sz="2000" dirty="0">
                <a:solidFill>
                  <a:srgbClr val="FFFF00"/>
                </a:solidFill>
              </a:rPr>
              <a:t>. </a:t>
            </a:r>
            <a:br>
              <a:rPr lang="ru-RU" sz="2000" dirty="0">
                <a:solidFill>
                  <a:srgbClr val="FFFF00"/>
                </a:solidFill>
              </a:rPr>
            </a:br>
            <a:r>
              <a:rPr lang="ru-RU" sz="2000" dirty="0">
                <a:solidFill>
                  <a:srgbClr val="FFFF00"/>
                </a:solidFill>
              </a:rPr>
              <a:t>• </a:t>
            </a:r>
            <a:r>
              <a:rPr lang="ru-RU" sz="2000" dirty="0" err="1">
                <a:solidFill>
                  <a:srgbClr val="FFFF00"/>
                </a:solidFill>
              </a:rPr>
              <a:t>Залучення</a:t>
            </a:r>
            <a:r>
              <a:rPr lang="ru-RU" sz="2000" dirty="0">
                <a:solidFill>
                  <a:srgbClr val="FFFF00"/>
                </a:solidFill>
              </a:rPr>
              <a:t> </a:t>
            </a:r>
            <a:r>
              <a:rPr lang="ru-RU" sz="2000" dirty="0" err="1">
                <a:solidFill>
                  <a:srgbClr val="FFFF00"/>
                </a:solidFill>
              </a:rPr>
              <a:t>дітей</a:t>
            </a:r>
            <a:r>
              <a:rPr lang="ru-RU" sz="2000" dirty="0">
                <a:solidFill>
                  <a:srgbClr val="FFFF00"/>
                </a:solidFill>
              </a:rPr>
              <a:t> </a:t>
            </a:r>
            <a:r>
              <a:rPr lang="ru-RU" sz="2000" dirty="0" err="1">
                <a:solidFill>
                  <a:srgbClr val="FFFF00"/>
                </a:solidFill>
              </a:rPr>
              <a:t>девіантної</a:t>
            </a:r>
            <a:r>
              <a:rPr lang="ru-RU" sz="2000" dirty="0">
                <a:solidFill>
                  <a:srgbClr val="FFFF00"/>
                </a:solidFill>
              </a:rPr>
              <a:t> </a:t>
            </a:r>
            <a:r>
              <a:rPr lang="ru-RU" sz="2000" dirty="0" err="1">
                <a:solidFill>
                  <a:srgbClr val="FFFF00"/>
                </a:solidFill>
              </a:rPr>
              <a:t>поведінки</a:t>
            </a:r>
            <a:r>
              <a:rPr lang="ru-RU" sz="2000" dirty="0">
                <a:solidFill>
                  <a:srgbClr val="FFFF00"/>
                </a:solidFill>
              </a:rPr>
              <a:t> в </a:t>
            </a:r>
            <a:r>
              <a:rPr lang="ru-RU" sz="2000" dirty="0" err="1">
                <a:solidFill>
                  <a:srgbClr val="FFFF00"/>
                </a:solidFill>
              </a:rPr>
              <a:t>соціум</a:t>
            </a:r>
            <a:r>
              <a:rPr lang="ru-RU" sz="2000" dirty="0">
                <a:solidFill>
                  <a:srgbClr val="FFFF00"/>
                </a:solidFill>
              </a:rPr>
              <a:t>. </a:t>
            </a:r>
            <a:br>
              <a:rPr lang="ru-RU" sz="2000" dirty="0">
                <a:solidFill>
                  <a:srgbClr val="FFFF00"/>
                </a:solidFill>
              </a:rPr>
            </a:br>
            <a:r>
              <a:rPr lang="ru-RU" sz="2000" dirty="0">
                <a:solidFill>
                  <a:srgbClr val="FFFF00"/>
                </a:solidFill>
              </a:rPr>
              <a:t>• </a:t>
            </a:r>
            <a:r>
              <a:rPr lang="ru-RU" sz="2000" dirty="0" err="1">
                <a:solidFill>
                  <a:srgbClr val="FFFF00"/>
                </a:solidFill>
              </a:rPr>
              <a:t>Корекція</a:t>
            </a:r>
            <a:r>
              <a:rPr lang="ru-RU" sz="2000" dirty="0">
                <a:solidFill>
                  <a:srgbClr val="FFFF00"/>
                </a:solidFill>
              </a:rPr>
              <a:t> </a:t>
            </a:r>
            <a:r>
              <a:rPr lang="ru-RU" sz="2000" dirty="0" err="1">
                <a:solidFill>
                  <a:srgbClr val="FFFF00"/>
                </a:solidFill>
              </a:rPr>
              <a:t>особистісних</a:t>
            </a:r>
            <a:r>
              <a:rPr lang="ru-RU" sz="2000" dirty="0">
                <a:solidFill>
                  <a:srgbClr val="FFFF00"/>
                </a:solidFill>
              </a:rPr>
              <a:t> </a:t>
            </a:r>
            <a:r>
              <a:rPr lang="ru-RU" sz="2000" dirty="0" err="1">
                <a:solidFill>
                  <a:srgbClr val="FFFF00"/>
                </a:solidFill>
              </a:rPr>
              <a:t>якостей</a:t>
            </a:r>
            <a:r>
              <a:rPr lang="ru-RU" sz="2000" dirty="0">
                <a:solidFill>
                  <a:srgbClr val="FFFF00"/>
                </a:solidFill>
              </a:rPr>
              <a:t>, </a:t>
            </a:r>
            <a:r>
              <a:rPr lang="ru-RU" sz="2000" dirty="0" err="1">
                <a:solidFill>
                  <a:srgbClr val="FFFF00"/>
                </a:solidFill>
              </a:rPr>
              <a:t>зниження</a:t>
            </a:r>
            <a:r>
              <a:rPr lang="ru-RU" sz="2000" dirty="0">
                <a:solidFill>
                  <a:srgbClr val="FFFF00"/>
                </a:solidFill>
              </a:rPr>
              <a:t> </a:t>
            </a:r>
            <a:r>
              <a:rPr lang="ru-RU" sz="2000" dirty="0" err="1">
                <a:solidFill>
                  <a:srgbClr val="FFFF00"/>
                </a:solidFill>
              </a:rPr>
              <a:t>рівня</a:t>
            </a:r>
            <a:r>
              <a:rPr lang="ru-RU" sz="2000" dirty="0">
                <a:solidFill>
                  <a:srgbClr val="FFFF00"/>
                </a:solidFill>
              </a:rPr>
              <a:t> </a:t>
            </a:r>
            <a:r>
              <a:rPr lang="ru-RU" sz="2000" dirty="0" err="1">
                <a:solidFill>
                  <a:srgbClr val="FFFF00"/>
                </a:solidFill>
              </a:rPr>
              <a:t>агресії</a:t>
            </a:r>
            <a:r>
              <a:rPr lang="ru-RU" sz="2000" dirty="0">
                <a:solidFill>
                  <a:srgbClr val="FFFF00"/>
                </a:solidFill>
              </a:rPr>
              <a:t>. </a:t>
            </a:r>
            <a:br>
              <a:rPr lang="ru-RU" sz="2000" dirty="0">
                <a:solidFill>
                  <a:srgbClr val="FFFF00"/>
                </a:solidFill>
              </a:rPr>
            </a:br>
            <a:r>
              <a:rPr lang="ru-RU" sz="2000" dirty="0">
                <a:solidFill>
                  <a:srgbClr val="FFFF00"/>
                </a:solidFill>
              </a:rPr>
              <a:t>• </a:t>
            </a:r>
            <a:r>
              <a:rPr lang="ru-RU" sz="2000" dirty="0" err="1">
                <a:solidFill>
                  <a:srgbClr val="FFFF00"/>
                </a:solidFill>
              </a:rPr>
              <a:t>Виховання</a:t>
            </a:r>
            <a:r>
              <a:rPr lang="ru-RU" sz="2000" dirty="0">
                <a:solidFill>
                  <a:srgbClr val="FFFF00"/>
                </a:solidFill>
              </a:rPr>
              <a:t> у </a:t>
            </a:r>
            <a:r>
              <a:rPr lang="ru-RU" sz="2000" dirty="0" err="1">
                <a:solidFill>
                  <a:srgbClr val="FFFF00"/>
                </a:solidFill>
              </a:rPr>
              <a:t>підлітків</a:t>
            </a:r>
            <a:r>
              <a:rPr lang="ru-RU" sz="2000" dirty="0">
                <a:solidFill>
                  <a:srgbClr val="FFFF00"/>
                </a:solidFill>
              </a:rPr>
              <a:t> з </a:t>
            </a:r>
            <a:r>
              <a:rPr lang="ru-RU" sz="2000" dirty="0" err="1">
                <a:solidFill>
                  <a:srgbClr val="FFFF00"/>
                </a:solidFill>
              </a:rPr>
              <a:t>девіантною</a:t>
            </a:r>
            <a:r>
              <a:rPr lang="ru-RU" sz="2000" dirty="0">
                <a:solidFill>
                  <a:srgbClr val="FFFF00"/>
                </a:solidFill>
              </a:rPr>
              <a:t> </a:t>
            </a:r>
            <a:r>
              <a:rPr lang="ru-RU" sz="2000" dirty="0" err="1">
                <a:solidFill>
                  <a:srgbClr val="FFFF00"/>
                </a:solidFill>
              </a:rPr>
              <a:t>поведінкою</a:t>
            </a:r>
            <a:r>
              <a:rPr lang="ru-RU" sz="2000" dirty="0">
                <a:solidFill>
                  <a:srgbClr val="FFFF00"/>
                </a:solidFill>
              </a:rPr>
              <a:t> </a:t>
            </a:r>
            <a:r>
              <a:rPr lang="ru-RU" sz="2000" dirty="0" err="1">
                <a:solidFill>
                  <a:srgbClr val="FFFF00"/>
                </a:solidFill>
              </a:rPr>
              <a:t>почуття</a:t>
            </a:r>
            <a:r>
              <a:rPr lang="ru-RU" sz="2000" dirty="0">
                <a:solidFill>
                  <a:srgbClr val="FFFF00"/>
                </a:solidFill>
              </a:rPr>
              <a:t> </a:t>
            </a:r>
            <a:r>
              <a:rPr lang="ru-RU" sz="2000" dirty="0" err="1">
                <a:solidFill>
                  <a:srgbClr val="FFFF00"/>
                </a:solidFill>
              </a:rPr>
              <a:t>милосердя</a:t>
            </a:r>
            <a:r>
              <a:rPr lang="ru-RU" sz="2000" dirty="0">
                <a:solidFill>
                  <a:srgbClr val="FFFF00"/>
                </a:solidFill>
              </a:rPr>
              <a:t>, </a:t>
            </a:r>
            <a:r>
              <a:rPr lang="ru-RU" sz="2000" dirty="0" err="1">
                <a:solidFill>
                  <a:srgbClr val="FFFF00"/>
                </a:solidFill>
              </a:rPr>
              <a:t>доброти</a:t>
            </a:r>
            <a:r>
              <a:rPr lang="ru-RU" sz="2000" dirty="0">
                <a:solidFill>
                  <a:srgbClr val="FFFF00"/>
                </a:solidFill>
              </a:rPr>
              <a:t>, </a:t>
            </a:r>
            <a:r>
              <a:rPr lang="ru-RU" sz="2000" dirty="0" err="1">
                <a:solidFill>
                  <a:srgbClr val="FFFF00"/>
                </a:solidFill>
              </a:rPr>
              <a:t>колективізму</a:t>
            </a:r>
            <a:r>
              <a:rPr lang="ru-RU" sz="2000" dirty="0">
                <a:solidFill>
                  <a:srgbClr val="FFFF00"/>
                </a:solidFill>
              </a:rPr>
              <a:t> і </a:t>
            </a:r>
            <a:r>
              <a:rPr lang="ru-RU" sz="2000" dirty="0" err="1">
                <a:solidFill>
                  <a:srgbClr val="FFFF00"/>
                </a:solidFill>
              </a:rPr>
              <a:t>патріотизму</a:t>
            </a:r>
            <a:r>
              <a:rPr lang="ru-RU" sz="2000" dirty="0">
                <a:solidFill>
                  <a:srgbClr val="FFFF00"/>
                </a:solidFill>
              </a:rPr>
              <a:t> </a:t>
            </a:r>
            <a:br>
              <a:rPr lang="ru-RU" sz="2000" dirty="0">
                <a:solidFill>
                  <a:srgbClr val="FFFF00"/>
                </a:solidFill>
              </a:rPr>
            </a:br>
            <a:r>
              <a:rPr lang="ru-RU" sz="2000" dirty="0">
                <a:solidFill>
                  <a:srgbClr val="FFFF00"/>
                </a:solidFill>
              </a:rPr>
              <a:t>• </a:t>
            </a:r>
            <a:r>
              <a:rPr lang="ru-RU" sz="2000" dirty="0" err="1">
                <a:solidFill>
                  <a:srgbClr val="FFFF00"/>
                </a:solidFill>
              </a:rPr>
              <a:t>Відволікання</a:t>
            </a:r>
            <a:r>
              <a:rPr lang="ru-RU" sz="2000" dirty="0">
                <a:solidFill>
                  <a:srgbClr val="FFFF00"/>
                </a:solidFill>
              </a:rPr>
              <a:t> </a:t>
            </a:r>
            <a:r>
              <a:rPr lang="ru-RU" sz="2000" dirty="0" err="1">
                <a:solidFill>
                  <a:srgbClr val="FFFF00"/>
                </a:solidFill>
              </a:rPr>
              <a:t>уваги</a:t>
            </a:r>
            <a:r>
              <a:rPr lang="ru-RU" sz="2000" dirty="0">
                <a:solidFill>
                  <a:srgbClr val="FFFF00"/>
                </a:solidFill>
              </a:rPr>
              <a:t> </a:t>
            </a:r>
            <a:r>
              <a:rPr lang="ru-RU" sz="2000" dirty="0" err="1">
                <a:solidFill>
                  <a:srgbClr val="FFFF00"/>
                </a:solidFill>
              </a:rPr>
              <a:t>дітей</a:t>
            </a:r>
            <a:r>
              <a:rPr lang="ru-RU" sz="2000" dirty="0">
                <a:solidFill>
                  <a:srgbClr val="FFFF00"/>
                </a:solidFill>
              </a:rPr>
              <a:t> </a:t>
            </a:r>
            <a:r>
              <a:rPr lang="ru-RU" sz="2000" dirty="0" err="1">
                <a:solidFill>
                  <a:srgbClr val="FFFF00"/>
                </a:solidFill>
              </a:rPr>
              <a:t>від</a:t>
            </a:r>
            <a:r>
              <a:rPr lang="ru-RU" sz="2000" dirty="0">
                <a:solidFill>
                  <a:srgbClr val="FFFF00"/>
                </a:solidFill>
              </a:rPr>
              <a:t> негативного </a:t>
            </a:r>
            <a:r>
              <a:rPr lang="ru-RU" sz="2000" dirty="0" err="1">
                <a:solidFill>
                  <a:srgbClr val="FFFF00"/>
                </a:solidFill>
              </a:rPr>
              <a:t>впливу</a:t>
            </a:r>
            <a:r>
              <a:rPr lang="ru-RU" sz="2000" dirty="0">
                <a:solidFill>
                  <a:srgbClr val="FFFF00"/>
                </a:solidFill>
              </a:rPr>
              <a:t> </a:t>
            </a:r>
            <a:r>
              <a:rPr lang="ru-RU" sz="2000" dirty="0" err="1">
                <a:solidFill>
                  <a:srgbClr val="FFFF00"/>
                </a:solidFill>
              </a:rPr>
              <a:t>вулиці</a:t>
            </a:r>
            <a:r>
              <a:rPr lang="ru-RU" sz="2000" dirty="0">
                <a:solidFill>
                  <a:srgbClr val="FFFF00"/>
                </a:solidFill>
              </a:rPr>
              <a:t>, шляхом </a:t>
            </a:r>
            <a:r>
              <a:rPr lang="ru-RU" sz="2000" dirty="0" err="1">
                <a:solidFill>
                  <a:srgbClr val="FFFF00"/>
                </a:solidFill>
              </a:rPr>
              <a:t>залучення</a:t>
            </a:r>
            <a:r>
              <a:rPr lang="ru-RU" sz="2000" dirty="0">
                <a:solidFill>
                  <a:srgbClr val="FFFF00"/>
                </a:solidFill>
              </a:rPr>
              <a:t> </a:t>
            </a:r>
            <a:r>
              <a:rPr lang="ru-RU" sz="2000" dirty="0" err="1">
                <a:solidFill>
                  <a:srgbClr val="FFFF00"/>
                </a:solidFill>
              </a:rPr>
              <a:t>їх</a:t>
            </a:r>
            <a:r>
              <a:rPr lang="ru-RU" sz="2000" dirty="0">
                <a:solidFill>
                  <a:srgbClr val="FFFF00"/>
                </a:solidFill>
              </a:rPr>
              <a:t> у </a:t>
            </a:r>
            <a:r>
              <a:rPr lang="ru-RU" sz="2000" dirty="0" err="1">
                <a:solidFill>
                  <a:srgbClr val="FFFF00"/>
                </a:solidFill>
              </a:rPr>
              <a:t>суспільно</a:t>
            </a:r>
            <a:r>
              <a:rPr lang="ru-RU" sz="2000" dirty="0">
                <a:solidFill>
                  <a:srgbClr val="FFFF00"/>
                </a:solidFill>
              </a:rPr>
              <a:t> </a:t>
            </a:r>
            <a:r>
              <a:rPr lang="ru-RU" sz="2000" dirty="0" err="1">
                <a:solidFill>
                  <a:srgbClr val="FFFF00"/>
                </a:solidFill>
              </a:rPr>
              <a:t>корисну</a:t>
            </a:r>
            <a:r>
              <a:rPr lang="ru-RU" sz="2000" dirty="0">
                <a:solidFill>
                  <a:srgbClr val="FFFF00"/>
                </a:solidFill>
              </a:rPr>
              <a:t> </a:t>
            </a:r>
            <a:r>
              <a:rPr lang="ru-RU" sz="2000" dirty="0" err="1">
                <a:solidFill>
                  <a:srgbClr val="FFFF00"/>
                </a:solidFill>
              </a:rPr>
              <a:t>діяльність</a:t>
            </a:r>
            <a:r>
              <a:rPr lang="ru-RU" sz="2000" dirty="0">
                <a:solidFill>
                  <a:srgbClr val="FFFF00"/>
                </a:solidFill>
              </a:rPr>
              <a:t>, </a:t>
            </a:r>
            <a:r>
              <a:rPr lang="ru-RU" sz="2000" dirty="0" err="1">
                <a:solidFill>
                  <a:srgbClr val="FFFF00"/>
                </a:solidFill>
              </a:rPr>
              <a:t>що</a:t>
            </a:r>
            <a:r>
              <a:rPr lang="ru-RU" sz="2000" dirty="0">
                <a:solidFill>
                  <a:srgbClr val="FFFF00"/>
                </a:solidFill>
              </a:rPr>
              <a:t> </a:t>
            </a:r>
            <a:r>
              <a:rPr lang="ru-RU" sz="2000" dirty="0" err="1">
                <a:solidFill>
                  <a:srgbClr val="FFFF00"/>
                </a:solidFill>
              </a:rPr>
              <a:t>значно</a:t>
            </a:r>
            <a:r>
              <a:rPr lang="ru-RU" sz="2000" dirty="0">
                <a:solidFill>
                  <a:srgbClr val="FFFF00"/>
                </a:solidFill>
              </a:rPr>
              <a:t> </a:t>
            </a:r>
            <a:r>
              <a:rPr lang="ru-RU" sz="2000" dirty="0" err="1">
                <a:solidFill>
                  <a:srgbClr val="FFFF00"/>
                </a:solidFill>
              </a:rPr>
              <a:t>скорочує</a:t>
            </a:r>
            <a:r>
              <a:rPr lang="ru-RU" sz="2000" dirty="0">
                <a:solidFill>
                  <a:srgbClr val="FFFF00"/>
                </a:solidFill>
              </a:rPr>
              <a:t> у них </a:t>
            </a:r>
            <a:r>
              <a:rPr lang="ru-RU" sz="2000" dirty="0" err="1">
                <a:solidFill>
                  <a:srgbClr val="FFFF00"/>
                </a:solidFill>
              </a:rPr>
              <a:t>безцільне</a:t>
            </a:r>
            <a:r>
              <a:rPr lang="ru-RU" sz="2000" dirty="0">
                <a:solidFill>
                  <a:srgbClr val="FFFF00"/>
                </a:solidFill>
              </a:rPr>
              <a:t> </a:t>
            </a:r>
            <a:r>
              <a:rPr lang="ru-RU" sz="2000" dirty="0" err="1">
                <a:solidFill>
                  <a:srgbClr val="FFFF00"/>
                </a:solidFill>
              </a:rPr>
              <a:t>проведення</a:t>
            </a:r>
            <a:r>
              <a:rPr lang="ru-RU" sz="2000" dirty="0">
                <a:solidFill>
                  <a:srgbClr val="FFFF00"/>
                </a:solidFill>
              </a:rPr>
              <a:t> часу. </a:t>
            </a:r>
            <a:br>
              <a:rPr lang="ru-RU" sz="2000" dirty="0">
                <a:solidFill>
                  <a:srgbClr val="FFFF00"/>
                </a:solidFill>
              </a:rPr>
            </a:br>
            <a:r>
              <a:rPr lang="ru-RU" sz="2000" dirty="0">
                <a:solidFill>
                  <a:srgbClr val="FFFF00"/>
                </a:solidFill>
              </a:rPr>
              <a:t>• </a:t>
            </a:r>
            <a:r>
              <a:rPr lang="ru-RU" sz="2000" dirty="0" err="1">
                <a:solidFill>
                  <a:srgbClr val="FFFF00"/>
                </a:solidFill>
              </a:rPr>
              <a:t>Формування</a:t>
            </a:r>
            <a:r>
              <a:rPr lang="ru-RU" sz="2000" dirty="0">
                <a:solidFill>
                  <a:srgbClr val="FFFF00"/>
                </a:solidFill>
              </a:rPr>
              <a:t> у </a:t>
            </a:r>
            <a:r>
              <a:rPr lang="ru-RU" sz="2000" dirty="0" err="1">
                <a:solidFill>
                  <a:srgbClr val="FFFF00"/>
                </a:solidFill>
              </a:rPr>
              <a:t>підлітків</a:t>
            </a:r>
            <a:r>
              <a:rPr lang="ru-RU" sz="2000" dirty="0">
                <a:solidFill>
                  <a:srgbClr val="FFFF00"/>
                </a:solidFill>
              </a:rPr>
              <a:t> </a:t>
            </a:r>
            <a:r>
              <a:rPr lang="ru-RU" sz="2000" dirty="0" err="1">
                <a:solidFill>
                  <a:srgbClr val="FFFF00"/>
                </a:solidFill>
              </a:rPr>
              <a:t>вміння</a:t>
            </a:r>
            <a:r>
              <a:rPr lang="ru-RU" sz="2000" dirty="0">
                <a:solidFill>
                  <a:srgbClr val="FFFF00"/>
                </a:solidFill>
              </a:rPr>
              <a:t> </a:t>
            </a:r>
            <a:r>
              <a:rPr lang="ru-RU" sz="2000" dirty="0" err="1">
                <a:solidFill>
                  <a:srgbClr val="FFFF00"/>
                </a:solidFill>
              </a:rPr>
              <a:t>аналізувати</a:t>
            </a:r>
            <a:r>
              <a:rPr lang="ru-RU" sz="2000" dirty="0">
                <a:solidFill>
                  <a:srgbClr val="FFFF00"/>
                </a:solidFill>
              </a:rPr>
              <a:t> і </a:t>
            </a:r>
            <a:r>
              <a:rPr lang="ru-RU" sz="2000" dirty="0" err="1">
                <a:solidFill>
                  <a:srgbClr val="FFFF00"/>
                </a:solidFill>
              </a:rPr>
              <a:t>оцінювати</a:t>
            </a:r>
            <a:r>
              <a:rPr lang="ru-RU" sz="2000" dirty="0">
                <a:solidFill>
                  <a:srgbClr val="FFFF00"/>
                </a:solidFill>
              </a:rPr>
              <a:t> </a:t>
            </a:r>
            <a:r>
              <a:rPr lang="ru-RU" sz="2000" dirty="0" err="1">
                <a:solidFill>
                  <a:srgbClr val="FFFF00"/>
                </a:solidFill>
              </a:rPr>
              <a:t>свої</a:t>
            </a:r>
            <a:r>
              <a:rPr lang="ru-RU" sz="2000" dirty="0">
                <a:solidFill>
                  <a:srgbClr val="FFFF00"/>
                </a:solidFill>
              </a:rPr>
              <a:t> </a:t>
            </a:r>
            <a:r>
              <a:rPr lang="ru-RU" sz="2000" dirty="0" err="1">
                <a:solidFill>
                  <a:srgbClr val="FFFF00"/>
                </a:solidFill>
              </a:rPr>
              <a:t>вчинки</a:t>
            </a:r>
            <a:r>
              <a:rPr lang="ru-RU" sz="2000" dirty="0" smtClean="0">
                <a:solidFill>
                  <a:srgbClr val="FFFF00"/>
                </a:solidFill>
              </a:rPr>
              <a:t>.</a:t>
            </a:r>
            <a:endParaRPr lang="ru-RU" sz="2000" dirty="0">
              <a:solidFill>
                <a:srgbClr val="FFFF0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5367116"/>
              </p:ext>
            </p:extLst>
          </p:nvPr>
        </p:nvGraphicFramePr>
        <p:xfrm>
          <a:off x="179512" y="4221088"/>
          <a:ext cx="8640960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40960"/>
              </a:tblGrid>
              <a:tr h="16358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dirty="0" smtClean="0">
                          <a:solidFill>
                            <a:schemeClr val="tx2"/>
                          </a:solidFill>
                          <a:effectLst/>
                          <a:latin typeface="Arial"/>
                          <a:ea typeface="MS Mincho"/>
                        </a:rPr>
                        <a:t>  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dirty="0" smtClean="0">
                          <a:solidFill>
                            <a:schemeClr val="tx2"/>
                          </a:solidFill>
                          <a:effectLst/>
                          <a:latin typeface="Arial"/>
                          <a:ea typeface="MS Mincho"/>
                        </a:rPr>
                        <a:t>   Цей проект дав можливість учням  проявити свою самостійність, відчути значущість своєї діяльності і корисність суспільству.     </a:t>
                      </a:r>
                      <a:r>
                        <a:rPr lang="uk-UA" sz="1800" b="1" baseline="0" dirty="0" smtClean="0">
                          <a:solidFill>
                            <a:schemeClr val="tx2"/>
                          </a:solidFill>
                          <a:effectLst/>
                          <a:latin typeface="Arial"/>
                          <a:ea typeface="MS Mincho"/>
                        </a:rPr>
                        <a:t>       </a:t>
                      </a:r>
                      <a:r>
                        <a:rPr lang="uk-UA" sz="1800" b="1" dirty="0" smtClean="0">
                          <a:solidFill>
                            <a:schemeClr val="tx2"/>
                          </a:solidFill>
                          <a:effectLst/>
                          <a:latin typeface="Arial"/>
                          <a:ea typeface="MS Mincho"/>
                        </a:rPr>
                        <a:t>Добровільно допомагаючи діти стали добрішими самі.</a:t>
                      </a:r>
                      <a:endParaRPr lang="ru-RU" sz="1800" b="1" dirty="0" smtClean="0">
                        <a:solidFill>
                          <a:schemeClr val="tx2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i="1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MS Mincho"/>
                        </a:rPr>
                        <a:t>Відчули себе частиною згуртованого та відповідального колективу,</a:t>
                      </a:r>
                      <a:r>
                        <a:rPr lang="uk-UA" sz="1800" b="1" i="1" baseline="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MS Mincho"/>
                        </a:rPr>
                        <a:t>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i="1" baseline="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MS Mincho"/>
                        </a:rPr>
                        <a:t>причасними до </a:t>
                      </a:r>
                      <a:r>
                        <a:rPr lang="uk-UA" sz="1800" b="1" i="1" dirty="0" smtClean="0">
                          <a:solidFill>
                            <a:schemeClr val="tx2"/>
                          </a:solidFill>
                          <a:effectLst/>
                          <a:latin typeface="Book Antiqua"/>
                          <a:ea typeface="MS Mincho"/>
                          <a:cs typeface="Book Antiqua"/>
                        </a:rPr>
                        <a:t>соціального служіння в Україні.</a:t>
                      </a:r>
                      <a:endParaRPr lang="ru-RU" sz="1800" dirty="0" smtClean="0">
                        <a:solidFill>
                          <a:schemeClr val="tx2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/>
                      <a:endParaRPr lang="ru-RU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2221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712968" cy="132343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marL="284480" indent="450215" algn="ctr">
              <a:spcAft>
                <a:spcPts val="0"/>
              </a:spcAft>
            </a:pPr>
            <a:r>
              <a:rPr lang="uk-UA" sz="2000" b="1" dirty="0" smtClean="0">
                <a:solidFill>
                  <a:schemeClr val="tx2"/>
                </a:solidFill>
                <a:latin typeface="Times New Roman"/>
                <a:ea typeface="Calibri"/>
              </a:rPr>
              <a:t>В </a:t>
            </a:r>
            <a:r>
              <a:rPr lang="uk-UA" sz="2000" b="1" dirty="0">
                <a:solidFill>
                  <a:schemeClr val="tx2"/>
                </a:solidFill>
                <a:latin typeface="Times New Roman"/>
                <a:ea typeface="Calibri"/>
              </a:rPr>
              <a:t>межах своїх можливостей </a:t>
            </a:r>
            <a:r>
              <a:rPr lang="uk-UA" sz="2000" b="1" dirty="0" smtClean="0">
                <a:solidFill>
                  <a:schemeClr val="tx2"/>
                </a:solidFill>
                <a:latin typeface="Times New Roman"/>
                <a:ea typeface="Calibri"/>
              </a:rPr>
              <a:t>наша волонтерська організація «Крапелька добра» намагається   </a:t>
            </a:r>
            <a:r>
              <a:rPr lang="uk-UA" sz="2000" b="1" dirty="0">
                <a:solidFill>
                  <a:schemeClr val="tx2"/>
                </a:solidFill>
                <a:latin typeface="Times New Roman"/>
                <a:ea typeface="Calibri"/>
              </a:rPr>
              <a:t>і надалі  допомагати тим, хто цього потребує, адже милосердя, </a:t>
            </a:r>
            <a:r>
              <a:rPr lang="uk-UA" sz="2000" b="1" dirty="0" err="1">
                <a:solidFill>
                  <a:schemeClr val="tx2"/>
                </a:solidFill>
                <a:latin typeface="Times New Roman"/>
                <a:ea typeface="Calibri"/>
              </a:rPr>
              <a:t>взаємопідтримка</a:t>
            </a:r>
            <a:r>
              <a:rPr lang="uk-UA" sz="2000" b="1" dirty="0">
                <a:solidFill>
                  <a:schemeClr val="tx2"/>
                </a:solidFill>
                <a:latin typeface="Times New Roman"/>
                <a:ea typeface="Calibri"/>
              </a:rPr>
              <a:t>, небайдужість до чужого горя завжди були складовими найкращих  традицій  нашого народу.</a:t>
            </a:r>
            <a:endParaRPr lang="ru-RU" sz="2000" b="1" dirty="0">
              <a:solidFill>
                <a:schemeClr val="tx2"/>
              </a:solidFill>
              <a:effectLst/>
              <a:latin typeface="Times New Roman"/>
              <a:ea typeface="Times New Roman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3" y="1491103"/>
            <a:ext cx="3497201" cy="4665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530482"/>
            <a:ext cx="2520280" cy="2214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7967" y="1512079"/>
            <a:ext cx="2684514" cy="209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87587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5" y="188641"/>
            <a:ext cx="8895582" cy="504056"/>
          </a:xfrm>
          <a:solidFill>
            <a:srgbClr val="FFFF00"/>
          </a:solidFill>
        </p:spPr>
        <p:txBody>
          <a:bodyPr/>
          <a:lstStyle/>
          <a:p>
            <a:pPr lvl="0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</a:pPr>
            <a:r>
              <a:rPr lang="uk-UA" sz="2000" b="1" dirty="0" smtClean="0">
                <a:solidFill>
                  <a:schemeClr val="tx2"/>
                </a:solidFill>
                <a:latin typeface="Times New Roman"/>
                <a:ea typeface="Calibri"/>
                <a:cs typeface="Times New Roman"/>
              </a:rPr>
              <a:t>Список волонтерської організації «Крапелька добра»:</a:t>
            </a:r>
            <a:endParaRPr lang="ru-RU" sz="2000" dirty="0">
              <a:solidFill>
                <a:schemeClr val="tx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764704"/>
            <a:ext cx="3168352" cy="5544616"/>
          </a:xfrm>
          <a:solidFill>
            <a:srgbClr val="FFFF99"/>
          </a:solidFill>
        </p:spPr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1.Пономаренко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О.М.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– </a:t>
            </a:r>
            <a:r>
              <a:rPr lang="ru-RU" sz="1400" i="1" dirty="0" err="1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практичний</a:t>
            </a:r>
            <a:r>
              <a:rPr lang="ru-RU" sz="1400" i="1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1400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психолог;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uk-UA" sz="1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2.Базирь Л.О</a:t>
            </a:r>
            <a:r>
              <a:rPr lang="uk-UA" sz="1400" b="1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 - </a:t>
            </a:r>
            <a:r>
              <a:rPr lang="ru-RU" sz="1400" i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педагог-</a:t>
            </a:r>
            <a:r>
              <a:rPr lang="ru-RU" sz="1400" i="1" dirty="0" err="1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організатор</a:t>
            </a:r>
            <a:r>
              <a:rPr lang="ru-RU" sz="1400" i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, </a:t>
            </a:r>
            <a:r>
              <a:rPr lang="ru-RU" sz="14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завідувач</a:t>
            </a:r>
            <a:r>
              <a:rPr lang="ru-RU" sz="14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i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400" i="1" dirty="0" err="1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бібліотекою</a:t>
            </a:r>
            <a:r>
              <a:rPr lang="ru-RU" sz="1400" i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;</a:t>
            </a:r>
            <a:endParaRPr lang="ru-RU" sz="1400" b="1" i="1" dirty="0">
              <a:solidFill>
                <a:schemeClr val="tx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3.Огородня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В. – 9 </a:t>
            </a:r>
            <a:r>
              <a:rPr lang="ru-RU" sz="1400" b="1" dirty="0" err="1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клас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;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4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.Хоменко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М. - 9 </a:t>
            </a:r>
            <a:r>
              <a:rPr lang="ru-RU" sz="1400" b="1" dirty="0" err="1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клас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;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uk-UA" sz="1400" b="1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5</a:t>
            </a:r>
            <a:r>
              <a:rPr lang="uk-UA" sz="1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 </a:t>
            </a:r>
            <a:r>
              <a:rPr lang="uk-UA" sz="1400" b="1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Хавроня</a:t>
            </a:r>
            <a:r>
              <a:rPr lang="uk-UA" sz="1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В. – 9 клас;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6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.Юргілевич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А. - 9 </a:t>
            </a:r>
            <a:r>
              <a:rPr lang="ru-RU" sz="1400" b="1" dirty="0" err="1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клас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;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7.Костенко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В. – 8-А </a:t>
            </a:r>
            <a:r>
              <a:rPr lang="ru-RU" sz="1400" b="1" dirty="0" err="1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клас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;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8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.Ланков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Н. - 8-Б </a:t>
            </a:r>
            <a:r>
              <a:rPr lang="ru-RU" sz="1400" b="1" dirty="0" err="1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клас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;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9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.Шумік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М. - 7-Б </a:t>
            </a:r>
            <a:r>
              <a:rPr lang="ru-RU" sz="1400" b="1" dirty="0" err="1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клас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;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10.Тодоровський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.–7-А </a:t>
            </a:r>
            <a:r>
              <a:rPr lang="ru-RU" sz="1400" b="1" dirty="0" err="1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клас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;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11.Бороденко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О. - 6-А </a:t>
            </a:r>
            <a:r>
              <a:rPr lang="ru-RU" sz="1400" b="1" dirty="0" err="1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клас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;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12.Ушаков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О. - 6-Б </a:t>
            </a:r>
            <a:r>
              <a:rPr lang="ru-RU" sz="1400" b="1" dirty="0" err="1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клас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;.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13.Воронін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Д. – 6-Б </a:t>
            </a:r>
            <a:r>
              <a:rPr lang="ru-RU" sz="1400" b="1" dirty="0" err="1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клас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;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14.Хохлова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Д. – 5-А </a:t>
            </a:r>
            <a:r>
              <a:rPr lang="ru-RU" sz="1400" b="1" dirty="0" err="1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клас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;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15.Ванін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А. - 5-А </a:t>
            </a:r>
            <a:r>
              <a:rPr lang="ru-RU" sz="1400" b="1" dirty="0" err="1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клас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;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16.Головко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Д. - 5-А </a:t>
            </a:r>
            <a:r>
              <a:rPr lang="ru-RU" sz="1400" b="1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клас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;</a:t>
            </a:r>
            <a:endPara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uk-UA" sz="1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17. </a:t>
            </a:r>
            <a:r>
              <a:rPr lang="uk-UA" sz="1400" b="1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Обзор</a:t>
            </a:r>
            <a:r>
              <a:rPr lang="uk-UA" sz="1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Д. – 5-А клас;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uk-UA" sz="1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18. </a:t>
            </a:r>
            <a:r>
              <a:rPr lang="uk-UA" sz="1400" b="1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Обзор</a:t>
            </a:r>
            <a:r>
              <a:rPr lang="uk-UA" sz="1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М. – 5-А клас;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l">
              <a:spcAft>
                <a:spcPts val="1000"/>
              </a:spcAft>
            </a:pP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19.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 </a:t>
            </a:r>
            <a:r>
              <a:rPr lang="uk-UA" sz="1400" b="1" dirty="0" err="1">
                <a:solidFill>
                  <a:schemeClr val="tx1"/>
                </a:solidFill>
                <a:latin typeface="Times New Roman"/>
                <a:ea typeface="Times New Roman"/>
              </a:rPr>
              <a:t>Денега</a:t>
            </a:r>
            <a:r>
              <a:rPr lang="uk-UA" sz="1400" b="1" dirty="0">
                <a:solidFill>
                  <a:schemeClr val="tx1"/>
                </a:solidFill>
                <a:latin typeface="Times New Roman"/>
                <a:ea typeface="Times New Roman"/>
              </a:rPr>
              <a:t> </a:t>
            </a:r>
            <a:r>
              <a:rPr lang="uk-UA" sz="1400" b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К. </a:t>
            </a:r>
            <a:r>
              <a:rPr lang="uk-UA" sz="1400" b="1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– 5-А клас.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ru-RU" sz="14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8090" y="3559200"/>
            <a:ext cx="4147005" cy="311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764704"/>
            <a:ext cx="3646294" cy="279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4265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4478" y="291239"/>
            <a:ext cx="8496338" cy="138499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prstClr val="black"/>
                </a:solidFill>
                <a:latin typeface="Calibri"/>
                <a:ea typeface="+mj-ea"/>
                <a:cs typeface="+mj-cs"/>
              </a:rPr>
              <a:t> </a:t>
            </a:r>
            <a:r>
              <a:rPr lang="ru-RU" sz="2800" b="1" dirty="0" err="1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</a:t>
            </a:r>
            <a:r>
              <a:rPr lang="ru-RU" sz="2800" b="1" dirty="0" err="1" smtClean="0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риймали</a:t>
            </a:r>
            <a:r>
              <a:rPr lang="ru-RU" sz="28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</a:t>
            </a:r>
            <a:r>
              <a:rPr lang="ru-RU" sz="2800" b="1" dirty="0" err="1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активну</a:t>
            </a:r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участь у </a:t>
            </a:r>
            <a:r>
              <a:rPr lang="ru-RU" sz="2800" b="1" dirty="0" err="1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акції</a:t>
            </a:r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b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«Подай руку </a:t>
            </a:r>
            <a:r>
              <a:rPr lang="ru-RU" sz="2800" b="1" dirty="0" err="1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допомоги</a:t>
            </a:r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захисникам</a:t>
            </a:r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»</a:t>
            </a:r>
            <a:b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800" dirty="0" err="1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вересень</a:t>
            </a:r>
            <a:r>
              <a:rPr lang="ru-RU" sz="2800" dirty="0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2014 року</a:t>
            </a:r>
            <a:endParaRPr lang="ru-RU" sz="28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3015" y="1988839"/>
            <a:ext cx="4114800" cy="3462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478" y="1988839"/>
            <a:ext cx="4408487" cy="3468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70575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995488"/>
            <a:ext cx="4410075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Рисунок 3" descr="E:\фото госпиталь Харьков 2014 г. Новая папка\IMG_472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60900" y="1981200"/>
            <a:ext cx="4303713" cy="331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50825" y="404813"/>
          <a:ext cx="8713788" cy="1576388"/>
        </p:xfrm>
        <a:graphic>
          <a:graphicData uri="http://schemas.openxmlformats.org/drawingml/2006/table">
            <a:tbl>
              <a:tblPr/>
              <a:tblGrid>
                <a:gridCol w="8713788"/>
              </a:tblGrid>
              <a:tr h="1576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Багато учнів 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нашого ліцею проявили милосердя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alibri" pitchFamily="34" charset="0"/>
                        </a:rPr>
                        <a:t>, 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щедрість у нашій добрій, безкорисній справі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alibri" pitchFamily="34" charset="0"/>
                        </a:rPr>
                        <a:t>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pic>
        <p:nvPicPr>
          <p:cNvPr id="14345" name="Picture 2" descr="F:\соц.мобильная работа с молодежью 2014-15 г. Новая папка\фото для плаката Новая папка\qyGUKiVcki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4300" y="5300663"/>
            <a:ext cx="1727200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Рисунок 1" descr="E:\фото госпиталь Харьков 2014 г. Новая папка\IMG_47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762125"/>
            <a:ext cx="4338638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Рисунок 2" descr="E:\фото госпиталь Харьков 2014 г. Новая папка\IMG_475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81525" y="1768475"/>
            <a:ext cx="4254500" cy="332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8522148"/>
              </p:ext>
            </p:extLst>
          </p:nvPr>
        </p:nvGraphicFramePr>
        <p:xfrm>
          <a:off x="152400" y="188913"/>
          <a:ext cx="8747125" cy="1579563"/>
        </p:xfrm>
        <a:graphic>
          <a:graphicData uri="http://schemas.openxmlformats.org/drawingml/2006/table">
            <a:tbl>
              <a:tblPr/>
              <a:tblGrid>
                <a:gridCol w="8747125"/>
              </a:tblGrid>
              <a:tr h="15795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Вчинки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,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які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ніхто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здійснювати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не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зобов'язує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, але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які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всім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нам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необхідні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!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pic>
        <p:nvPicPr>
          <p:cNvPr id="15369" name="Picture 2" descr="F:\соц.мобильная работа с молодежью 2014-15 г. Новая папка\фото для плаката Новая папка\qmJxxqNnzc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79838" y="5229225"/>
            <a:ext cx="2160587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6032" y="777478"/>
            <a:ext cx="8712968" cy="64633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 err="1" smtClean="0">
                <a:solidFill>
                  <a:schemeClr val="tx2"/>
                </a:solidFill>
                <a:latin typeface="Arial"/>
              </a:rPr>
              <a:t>Учасники</a:t>
            </a:r>
            <a:r>
              <a:rPr lang="ru-RU" b="1" dirty="0" smtClean="0">
                <a:solidFill>
                  <a:schemeClr val="tx2"/>
                </a:solidFill>
                <a:latin typeface="Arial"/>
              </a:rPr>
              <a:t> </a:t>
            </a:r>
            <a:r>
              <a:rPr lang="ru-RU" b="1" dirty="0" err="1" smtClean="0">
                <a:solidFill>
                  <a:schemeClr val="tx2"/>
                </a:solidFill>
                <a:latin typeface="Arial"/>
              </a:rPr>
              <a:t>нашої</a:t>
            </a:r>
            <a:r>
              <a:rPr lang="ru-RU" b="1" dirty="0" smtClean="0">
                <a:solidFill>
                  <a:schemeClr val="tx2"/>
                </a:solidFill>
                <a:latin typeface="Arial"/>
              </a:rPr>
              <a:t> </a:t>
            </a:r>
            <a:r>
              <a:rPr lang="ru-RU" b="1" dirty="0" err="1" smtClean="0">
                <a:solidFill>
                  <a:schemeClr val="tx2"/>
                </a:solidFill>
                <a:latin typeface="Arial"/>
              </a:rPr>
              <a:t>організації</a:t>
            </a:r>
            <a:r>
              <a:rPr lang="ru-RU" b="1" dirty="0" smtClean="0">
                <a:solidFill>
                  <a:schemeClr val="tx2"/>
                </a:solidFill>
                <a:latin typeface="Arial"/>
              </a:rPr>
              <a:t> </a:t>
            </a:r>
            <a:r>
              <a:rPr lang="ru-RU" b="1" dirty="0" err="1" smtClean="0">
                <a:solidFill>
                  <a:schemeClr val="tx2"/>
                </a:solidFill>
                <a:latin typeface="Arial"/>
              </a:rPr>
              <a:t>організували</a:t>
            </a:r>
            <a:r>
              <a:rPr lang="ru-RU" b="1" dirty="0" smtClean="0">
                <a:solidFill>
                  <a:schemeClr val="tx2"/>
                </a:solidFill>
                <a:latin typeface="Arial"/>
              </a:rPr>
              <a:t> </a:t>
            </a:r>
            <a:r>
              <a:rPr lang="ru-RU" b="1" dirty="0" err="1" smtClean="0">
                <a:solidFill>
                  <a:schemeClr val="tx2"/>
                </a:solidFill>
                <a:latin typeface="Arial"/>
              </a:rPr>
              <a:t>плетіння</a:t>
            </a:r>
            <a:r>
              <a:rPr lang="ru-RU" b="1" dirty="0" smtClean="0">
                <a:solidFill>
                  <a:schemeClr val="tx2"/>
                </a:solidFill>
                <a:latin typeface="Arial"/>
              </a:rPr>
              <a:t> </a:t>
            </a:r>
            <a:r>
              <a:rPr lang="ru-RU" b="1" dirty="0" err="1" smtClean="0">
                <a:solidFill>
                  <a:schemeClr val="tx2"/>
                </a:solidFill>
                <a:latin typeface="Arial"/>
              </a:rPr>
              <a:t>москувальних</a:t>
            </a:r>
            <a:r>
              <a:rPr lang="ru-RU" b="1" dirty="0" smtClean="0">
                <a:solidFill>
                  <a:schemeClr val="tx2"/>
                </a:solidFill>
                <a:latin typeface="Arial"/>
              </a:rPr>
              <a:t> </a:t>
            </a:r>
            <a:r>
              <a:rPr lang="ru-RU" b="1" dirty="0" err="1" smtClean="0">
                <a:solidFill>
                  <a:schemeClr val="tx2"/>
                </a:solidFill>
                <a:latin typeface="Arial"/>
              </a:rPr>
              <a:t>сіток</a:t>
            </a:r>
            <a:r>
              <a:rPr lang="ru-RU" b="1" dirty="0" smtClean="0">
                <a:solidFill>
                  <a:schemeClr val="tx2"/>
                </a:solidFill>
                <a:latin typeface="Arial"/>
              </a:rPr>
              <a:t> для </a:t>
            </a:r>
            <a:r>
              <a:rPr lang="ru-RU" b="1" dirty="0" err="1" smtClean="0">
                <a:solidFill>
                  <a:schemeClr val="tx2"/>
                </a:solidFill>
                <a:latin typeface="Arial"/>
              </a:rPr>
              <a:t>бійців</a:t>
            </a:r>
            <a:r>
              <a:rPr lang="ru-RU" b="1" dirty="0" smtClean="0">
                <a:solidFill>
                  <a:schemeClr val="tx2"/>
                </a:solidFill>
                <a:latin typeface="Arial"/>
              </a:rPr>
              <a:t> АТО, </a:t>
            </a:r>
            <a:r>
              <a:rPr lang="ru-RU" b="1" dirty="0" err="1" smtClean="0">
                <a:solidFill>
                  <a:schemeClr val="tx2"/>
                </a:solidFill>
                <a:latin typeface="Arial"/>
              </a:rPr>
              <a:t>всі</a:t>
            </a:r>
            <a:r>
              <a:rPr lang="ru-RU" b="1" dirty="0" smtClean="0">
                <a:solidFill>
                  <a:schemeClr val="tx2"/>
                </a:solidFill>
                <a:latin typeface="Arial"/>
              </a:rPr>
              <a:t> </a:t>
            </a:r>
            <a:r>
              <a:rPr lang="ru-RU" b="1" dirty="0" err="1" smtClean="0">
                <a:solidFill>
                  <a:schemeClr val="tx2"/>
                </a:solidFill>
                <a:latin typeface="Arial"/>
              </a:rPr>
              <a:t>учні</a:t>
            </a:r>
            <a:r>
              <a:rPr lang="ru-RU" b="1" dirty="0" smtClean="0">
                <a:solidFill>
                  <a:schemeClr val="tx2"/>
                </a:solidFill>
                <a:latin typeface="Arial"/>
              </a:rPr>
              <a:t> </a:t>
            </a:r>
            <a:r>
              <a:rPr lang="ru-RU" b="1" dirty="0" err="1" smtClean="0">
                <a:solidFill>
                  <a:schemeClr val="tx2"/>
                </a:solidFill>
                <a:latin typeface="Arial"/>
              </a:rPr>
              <a:t>ліцею</a:t>
            </a:r>
            <a:r>
              <a:rPr lang="ru-RU" b="1" dirty="0" smtClean="0">
                <a:solidFill>
                  <a:schemeClr val="tx2"/>
                </a:solidFill>
                <a:latin typeface="Arial"/>
              </a:rPr>
              <a:t> </a:t>
            </a:r>
            <a:r>
              <a:rPr lang="ru-RU" b="1" dirty="0" err="1" smtClean="0">
                <a:solidFill>
                  <a:schemeClr val="tx2"/>
                </a:solidFill>
                <a:latin typeface="Arial"/>
              </a:rPr>
              <a:t>прийняли</a:t>
            </a:r>
            <a:r>
              <a:rPr lang="ru-RU" b="1" dirty="0" smtClean="0">
                <a:solidFill>
                  <a:schemeClr val="tx2"/>
                </a:solidFill>
                <a:latin typeface="Arial"/>
              </a:rPr>
              <a:t> </a:t>
            </a:r>
            <a:r>
              <a:rPr lang="ru-RU" b="1" dirty="0" err="1" smtClean="0">
                <a:solidFill>
                  <a:schemeClr val="tx2"/>
                </a:solidFill>
                <a:latin typeface="Arial"/>
              </a:rPr>
              <a:t>активну</a:t>
            </a:r>
            <a:r>
              <a:rPr lang="ru-RU" b="1" dirty="0" smtClean="0">
                <a:solidFill>
                  <a:schemeClr val="tx2"/>
                </a:solidFill>
                <a:latin typeface="Arial"/>
              </a:rPr>
              <a:t> участь у </a:t>
            </a:r>
            <a:r>
              <a:rPr lang="ru-RU" b="1" dirty="0" err="1" smtClean="0">
                <a:solidFill>
                  <a:schemeClr val="tx2"/>
                </a:solidFill>
                <a:latin typeface="Arial"/>
              </a:rPr>
              <a:t>цій</a:t>
            </a:r>
            <a:r>
              <a:rPr lang="ru-RU" b="1" dirty="0" smtClean="0">
                <a:solidFill>
                  <a:schemeClr val="tx2"/>
                </a:solidFill>
                <a:latin typeface="Arial"/>
              </a:rPr>
              <a:t> </a:t>
            </a:r>
            <a:r>
              <a:rPr lang="ru-RU" b="1" dirty="0" err="1" smtClean="0">
                <a:solidFill>
                  <a:schemeClr val="tx2"/>
                </a:solidFill>
                <a:latin typeface="Arial"/>
              </a:rPr>
              <a:t>роботі</a:t>
            </a:r>
            <a:r>
              <a:rPr lang="ru-RU" b="1" dirty="0" smtClean="0">
                <a:solidFill>
                  <a:schemeClr val="tx2"/>
                </a:solidFill>
                <a:latin typeface="Arial"/>
              </a:rPr>
              <a:t>.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6032" y="51514"/>
            <a:ext cx="8712968" cy="64633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 err="1" smtClean="0">
                <a:solidFill>
                  <a:schemeClr val="tx2"/>
                </a:solidFill>
                <a:latin typeface="Arial"/>
                <a:hlinkClick r:id="rId2" tooltip="Захистимо Україну! Підтримаємо українську армію!"/>
              </a:rPr>
              <a:t>Акція</a:t>
            </a:r>
            <a:r>
              <a:rPr lang="ru-RU" b="1" dirty="0" smtClean="0">
                <a:solidFill>
                  <a:schemeClr val="tx2"/>
                </a:solidFill>
                <a:latin typeface="Arial"/>
                <a:hlinkClick r:id="rId2" tooltip="Захистимо Україну! Підтримаємо українську армію!"/>
              </a:rPr>
              <a:t>  «</a:t>
            </a:r>
            <a:r>
              <a:rPr lang="ru-RU" b="1" dirty="0" err="1" smtClean="0">
                <a:solidFill>
                  <a:schemeClr val="tx2"/>
                </a:solidFill>
                <a:latin typeface="Arial"/>
                <a:hlinkClick r:id="rId2" tooltip="Захистимо Україну! Підтримаємо українську армію!"/>
              </a:rPr>
              <a:t>Захистимо</a:t>
            </a:r>
            <a:r>
              <a:rPr lang="ru-RU" b="1" dirty="0" smtClean="0">
                <a:solidFill>
                  <a:schemeClr val="tx2"/>
                </a:solidFill>
                <a:latin typeface="Arial"/>
                <a:hlinkClick r:id="rId2" tooltip="Захистимо Україну! Підтримаємо українську армію!"/>
              </a:rPr>
              <a:t> </a:t>
            </a:r>
            <a:r>
              <a:rPr lang="ru-RU" b="1" dirty="0" err="1">
                <a:solidFill>
                  <a:schemeClr val="tx2"/>
                </a:solidFill>
                <a:latin typeface="Arial"/>
                <a:hlinkClick r:id="rId2" tooltip="Захистимо Україну! Підтримаємо українську армію!"/>
              </a:rPr>
              <a:t>Україну</a:t>
            </a:r>
            <a:r>
              <a:rPr lang="ru-RU" b="1" dirty="0">
                <a:solidFill>
                  <a:schemeClr val="tx2"/>
                </a:solidFill>
                <a:latin typeface="Arial"/>
                <a:hlinkClick r:id="rId2" tooltip="Захистимо Україну! Підтримаємо українську армію!"/>
              </a:rPr>
              <a:t>! </a:t>
            </a:r>
            <a:r>
              <a:rPr lang="ru-RU" b="1" dirty="0" err="1">
                <a:solidFill>
                  <a:schemeClr val="tx2"/>
                </a:solidFill>
                <a:latin typeface="Arial"/>
                <a:hlinkClick r:id="rId2" tooltip="Захистимо Україну! Підтримаємо українську армію!"/>
              </a:rPr>
              <a:t>Підтримаємо</a:t>
            </a:r>
            <a:r>
              <a:rPr lang="ru-RU" b="1" dirty="0">
                <a:solidFill>
                  <a:schemeClr val="tx2"/>
                </a:solidFill>
                <a:latin typeface="Arial"/>
                <a:hlinkClick r:id="rId2" tooltip="Захистимо Україну! Підтримаємо українську армію!"/>
              </a:rPr>
              <a:t> </a:t>
            </a:r>
            <a:r>
              <a:rPr lang="ru-RU" b="1" dirty="0" err="1">
                <a:solidFill>
                  <a:schemeClr val="tx2"/>
                </a:solidFill>
                <a:latin typeface="Arial"/>
                <a:hlinkClick r:id="rId2" tooltip="Захистимо Україну! Підтримаємо українську армію!"/>
              </a:rPr>
              <a:t>українську</a:t>
            </a:r>
            <a:r>
              <a:rPr lang="ru-RU" b="1" dirty="0">
                <a:solidFill>
                  <a:schemeClr val="tx2"/>
                </a:solidFill>
                <a:latin typeface="Arial"/>
                <a:hlinkClick r:id="rId2" tooltip="Захистимо Україну! Підтримаємо українську армію!"/>
              </a:rPr>
              <a:t> </a:t>
            </a:r>
            <a:r>
              <a:rPr lang="ru-RU" b="1" dirty="0" err="1">
                <a:solidFill>
                  <a:schemeClr val="tx2"/>
                </a:solidFill>
                <a:latin typeface="Arial"/>
                <a:hlinkClick r:id="rId2" tooltip="Захистимо Україну! Підтримаємо українську армію!"/>
              </a:rPr>
              <a:t>армію</a:t>
            </a:r>
            <a:r>
              <a:rPr lang="ru-RU" b="1" dirty="0" smtClean="0">
                <a:solidFill>
                  <a:schemeClr val="tx2"/>
                </a:solidFill>
                <a:latin typeface="Arial"/>
                <a:hlinkClick r:id="rId2" tooltip="Захистимо Україну! Підтримаємо українську армію!"/>
              </a:rPr>
              <a:t>!</a:t>
            </a:r>
            <a:r>
              <a:rPr lang="ru-RU" b="1" dirty="0" smtClean="0">
                <a:solidFill>
                  <a:schemeClr val="tx2"/>
                </a:solidFill>
                <a:latin typeface="Arial"/>
              </a:rPr>
              <a:t>»</a:t>
            </a:r>
          </a:p>
          <a:p>
            <a:pPr algn="ctr"/>
            <a:r>
              <a:rPr lang="ru-RU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ютий</a:t>
            </a: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2015 року</a:t>
            </a:r>
            <a:endParaRPr lang="ru-RU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3" name="Рисунок 1" descr="D:\соц.мобильная работа с молодежью 2014-15 г. Новая папка\ангел maket_u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798479"/>
            <a:ext cx="1584176" cy="177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C:\Users\админ\Desktop\1396017010.jpeg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465999"/>
            <a:ext cx="3362320" cy="2108281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444272"/>
            <a:ext cx="4936561" cy="292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032" y="1404348"/>
            <a:ext cx="3708923" cy="3353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8299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админ\AppData\Local\Microsoft\Windows\INetCache\Content.Word\IMG_502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76056"/>
            <a:ext cx="4464496" cy="320507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C:\Users\админ\AppData\Local\Microsoft\Windows\INetCache\Content.Word\IMG_502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376056"/>
            <a:ext cx="4032448" cy="320507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323528" y="421949"/>
            <a:ext cx="8496944" cy="95410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19.02.2015 р. - </a:t>
            </a:r>
            <a:r>
              <a:rPr lang="ru-RU" sz="28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Відвідування</a:t>
            </a:r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Дергачівської</a:t>
            </a:r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волонтерської</a:t>
            </a:r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організації</a:t>
            </a:r>
            <a:endParaRPr lang="ru-RU" sz="28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админ\Desktop\11255762_101147980220727_4637618113551260995_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653136"/>
            <a:ext cx="3422303" cy="206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24659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соц.мобильная работа с молодежью 2014-15 г. Новая папка\фото плетение сетки, кукла мотанка, рисунки дети\IMG_498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060848"/>
            <a:ext cx="5361013" cy="4020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16" y="2060848"/>
            <a:ext cx="3453009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76" y="332656"/>
            <a:ext cx="8884893" cy="1661993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endParaRPr lang="ru-RU" sz="2400" b="1" dirty="0" smtClean="0">
              <a:solidFill>
                <a:schemeClr val="tx2"/>
              </a:solidFill>
              <a:latin typeface="Arial"/>
            </a:endParaRPr>
          </a:p>
          <a:p>
            <a:pPr algn="ctr"/>
            <a:r>
              <a:rPr lang="ru-RU" sz="2400" b="1" dirty="0" err="1" smtClean="0">
                <a:solidFill>
                  <a:schemeClr val="tx2"/>
                </a:solidFill>
                <a:latin typeface="Arial"/>
              </a:rPr>
              <a:t>Акція</a:t>
            </a:r>
            <a:r>
              <a:rPr lang="ru-RU" sz="2400" b="1" dirty="0" smtClean="0">
                <a:solidFill>
                  <a:schemeClr val="tx2"/>
                </a:solidFill>
                <a:latin typeface="Arial"/>
              </a:rPr>
              <a:t>  </a:t>
            </a:r>
            <a:r>
              <a:rPr lang="ru-RU" sz="2400" b="1" dirty="0">
                <a:solidFill>
                  <a:schemeClr val="tx2"/>
                </a:solidFill>
                <a:latin typeface="Arial"/>
              </a:rPr>
              <a:t>«</a:t>
            </a:r>
            <a:r>
              <a:rPr lang="ru-RU" sz="2400" b="1" dirty="0" err="1">
                <a:solidFill>
                  <a:schemeClr val="tx2"/>
                </a:solidFill>
                <a:latin typeface="Arial"/>
              </a:rPr>
              <a:t>Допоможи</a:t>
            </a:r>
            <a:r>
              <a:rPr lang="ru-RU" sz="2400" b="1" dirty="0">
                <a:solidFill>
                  <a:schemeClr val="tx2"/>
                </a:solidFill>
                <a:latin typeface="Arial"/>
              </a:rPr>
              <a:t> герою АТО</a:t>
            </a:r>
            <a:r>
              <a:rPr lang="ru-RU" sz="2400" b="1" dirty="0" smtClean="0">
                <a:solidFill>
                  <a:schemeClr val="tx2"/>
                </a:solidFill>
                <a:latin typeface="Arial"/>
              </a:rPr>
              <a:t>»</a:t>
            </a:r>
          </a:p>
          <a:p>
            <a:pPr algn="ctr" fontAlgn="t"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schemeClr val="tx2"/>
                </a:solidFill>
                <a:latin typeface="Arial"/>
              </a:rPr>
              <a:t>Координаторами  </a:t>
            </a:r>
            <a:r>
              <a:rPr lang="ru-RU" b="1" dirty="0" err="1">
                <a:solidFill>
                  <a:schemeClr val="tx2"/>
                </a:solidFill>
                <a:latin typeface="Arial"/>
              </a:rPr>
              <a:t>благодійної</a:t>
            </a:r>
            <a:r>
              <a:rPr lang="ru-RU" b="1" dirty="0">
                <a:solidFill>
                  <a:schemeClr val="tx2"/>
                </a:solidFill>
                <a:latin typeface="Arial"/>
              </a:rPr>
              <a:t> </a:t>
            </a:r>
            <a:r>
              <a:rPr lang="ru-RU" b="1" dirty="0" err="1">
                <a:solidFill>
                  <a:schemeClr val="tx2"/>
                </a:solidFill>
                <a:latin typeface="Arial"/>
              </a:rPr>
              <a:t>акції</a:t>
            </a:r>
            <a:r>
              <a:rPr lang="ru-RU" b="1" dirty="0">
                <a:solidFill>
                  <a:schemeClr val="tx2"/>
                </a:solidFill>
                <a:latin typeface="Arial"/>
              </a:rPr>
              <a:t> </a:t>
            </a:r>
            <a:r>
              <a:rPr lang="ru-RU" b="1" dirty="0" err="1">
                <a:solidFill>
                  <a:schemeClr val="tx2"/>
                </a:solidFill>
                <a:latin typeface="Arial"/>
              </a:rPr>
              <a:t>були</a:t>
            </a:r>
            <a:r>
              <a:rPr lang="ru-RU" b="1" dirty="0">
                <a:solidFill>
                  <a:schemeClr val="tx2"/>
                </a:solidFill>
                <a:latin typeface="Arial"/>
              </a:rPr>
              <a:t> члени </a:t>
            </a:r>
            <a:r>
              <a:rPr lang="ru-RU" b="1" dirty="0" err="1">
                <a:solidFill>
                  <a:schemeClr val="tx2"/>
                </a:solidFill>
                <a:latin typeface="Arial"/>
              </a:rPr>
              <a:t>волонтерської</a:t>
            </a:r>
            <a:r>
              <a:rPr lang="ru-RU" b="1" dirty="0">
                <a:solidFill>
                  <a:schemeClr val="tx2"/>
                </a:solidFill>
                <a:latin typeface="Arial"/>
              </a:rPr>
              <a:t> </a:t>
            </a:r>
            <a:r>
              <a:rPr lang="ru-RU" b="1" dirty="0" err="1">
                <a:solidFill>
                  <a:schemeClr val="tx2"/>
                </a:solidFill>
                <a:latin typeface="Arial"/>
              </a:rPr>
              <a:t>організації</a:t>
            </a:r>
            <a:r>
              <a:rPr lang="ru-RU" b="1" dirty="0">
                <a:solidFill>
                  <a:schemeClr val="tx2"/>
                </a:solidFill>
                <a:latin typeface="Arial"/>
              </a:rPr>
              <a:t> «</a:t>
            </a:r>
            <a:r>
              <a:rPr lang="ru-RU" b="1" dirty="0" err="1" smtClean="0">
                <a:solidFill>
                  <a:schemeClr val="tx2"/>
                </a:solidFill>
                <a:latin typeface="Arial"/>
              </a:rPr>
              <a:t>Крапелька</a:t>
            </a:r>
            <a:r>
              <a:rPr lang="ru-RU" b="1" dirty="0" smtClean="0">
                <a:solidFill>
                  <a:schemeClr val="tx2"/>
                </a:solidFill>
                <a:latin typeface="Arial"/>
              </a:rPr>
              <a:t> </a:t>
            </a:r>
            <a:r>
              <a:rPr lang="ru-RU" b="1" dirty="0">
                <a:solidFill>
                  <a:schemeClr val="tx2"/>
                </a:solidFill>
                <a:latin typeface="Arial"/>
              </a:rPr>
              <a:t>добра»</a:t>
            </a:r>
            <a:endParaRPr lang="ru-RU" dirty="0">
              <a:solidFill>
                <a:schemeClr val="tx2"/>
              </a:solidFill>
              <a:latin typeface="Arial"/>
            </a:endParaRPr>
          </a:p>
          <a:p>
            <a:pPr algn="ctr"/>
            <a:endParaRPr lang="ru-RU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4996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860</TotalTime>
  <Words>988</Words>
  <Application>Microsoft Office PowerPoint</Application>
  <PresentationFormat>Экран (4:3)</PresentationFormat>
  <Paragraphs>116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Волонтерська організація Малоданилівського ліцею   «Крапелька добра» </vt:lpstr>
      <vt:lpstr> Мета проекту - сприяти активізації найважливішого для суспільства і держави ресурсу соціально-відповідального ініціативного громадянина. </vt:lpstr>
      <vt:lpstr>Список волонтерської організації «Крапелька добра»: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Участь у відкритому виховному заході вчителів етики Дергачівського району:  «Моральні ціності в сучасному світі» діти презентували свою волонтерську організацію, ділилися своїм досвідом роботи </vt:lpstr>
      <vt:lpstr> Випуск шкільної інформаційної газети </vt:lpstr>
      <vt:lpstr>Висвітлення роботи волонтерської організації «Крапелька  добра» в районній газеті «Вісті Дергачівщини»  11 жовтня  2014 р.  №41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     _  Очікуваний результат проекту:_______________  • Формування активної життєвої позиції в молодіжному середовищі.  • Допомога, підняття настрою і бойового духу пораненим бійцям.  • Залучення дітей девіантної поведінки в соціум.  • Корекція особистісних якостей, зниження рівня агресії.  • Виховання у підлітків з девіантною поведінкою почуття милосердя, доброти, колективізму і патріотизму  • Відволікання уваги дітей від негативного впливу вулиці, шляхом залучення їх у суспільно корисну діяльність, що значно скорочує у них безцільне проведення часу.  • Формування у підлітків вміння аналізувати і оцінювати свої вчинки.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Волонтерская организация Малоданиловского лицея «Капелька добра»  принимала активное участие в акции «Протяни руку помощи защитникам»</dc:title>
  <dc:creator>админ</dc:creator>
  <cp:lastModifiedBy>админ</cp:lastModifiedBy>
  <cp:revision>89</cp:revision>
  <dcterms:created xsi:type="dcterms:W3CDTF">2014-10-07T12:13:15Z</dcterms:created>
  <dcterms:modified xsi:type="dcterms:W3CDTF">2015-10-10T20:53:04Z</dcterms:modified>
</cp:coreProperties>
</file>