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7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66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praktichnij-psikholog5.webnode.com.ua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ownloads\Пономаренко О.М.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42184"/>
            <a:ext cx="3018418" cy="459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539552" y="110563"/>
            <a:ext cx="7992888" cy="1950285"/>
          </a:xfrm>
          <a:prstGeom prst="horizontalScroll">
            <a:avLst>
              <a:gd name="adj" fmla="val 12500"/>
            </a:avLst>
          </a:prstGeom>
          <a:solidFill>
            <a:srgbClr val="BBE0E3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Досвід  роботи </a:t>
            </a:r>
            <a:endParaRPr kumimoji="0" lang="ru-RU" alt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практичного психолога ІІ категорії</a:t>
            </a:r>
            <a:endParaRPr kumimoji="0" lang="ru-RU" altLang="ru-RU" sz="2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20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Малоданилівського</a:t>
            </a:r>
            <a:r>
              <a:rPr kumimoji="0" lang="uk-UA" altLang="ru-RU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ліцею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Broadway" pitchFamily="82" charset="0"/>
              </a:rPr>
              <a:t>Пономаренко Олени Миколаївни</a:t>
            </a:r>
            <a:r>
              <a:rPr kumimoji="0" lang="ru-RU" altLang="ru-RU" sz="28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roadway" pitchFamily="82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139952" y="2924944"/>
            <a:ext cx="4536504" cy="2708434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Поглиблено працює</a:t>
            </a:r>
            <a:r>
              <a:rPr lang="uk-UA" altLang="ru-RU" sz="2000" b="1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2000" b="1" kern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</a:t>
            </a:r>
            <a:r>
              <a:rPr lang="uk-UA" altLang="ru-RU" sz="2000" b="1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темою: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uk-UA" altLang="ru-RU" sz="2000" b="1" kern="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uk-UA" altLang="ru-RU" sz="2000" b="1" i="1" kern="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altLang="ru-RU" sz="2000" b="1" i="1" kern="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Вплив середовища на психічний розвиток особистості </a:t>
            </a:r>
            <a:r>
              <a:rPr lang="uk-UA" altLang="ru-RU" sz="2000" b="1" i="1" kern="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підлітка</a:t>
            </a:r>
            <a:r>
              <a:rPr lang="uk-UA" altLang="ru-RU" sz="2000" b="1" i="1" kern="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метою формування ціннісних орієнтацій</a:t>
            </a:r>
            <a:r>
              <a:rPr lang="uk-UA" altLang="ru-RU" sz="2000" b="1" i="1" kern="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975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297" y="4220157"/>
            <a:ext cx="413952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2288" y="4261391"/>
            <a:ext cx="4645735" cy="2431435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lvl="0" algn="ctr"/>
            <a:endParaRPr lang="uk-UA" sz="2000" b="1" u="sng" dirty="0" smtClean="0">
              <a:solidFill>
                <a:srgbClr val="00800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uk-UA" sz="2000" b="1" u="sng" dirty="0" smtClean="0">
                <a:solidFill>
                  <a:srgbClr val="008000"/>
                </a:solidFill>
                <a:latin typeface="Times New Roman"/>
                <a:ea typeface="Times New Roman"/>
              </a:rPr>
              <a:t>Стенд </a:t>
            </a:r>
            <a:r>
              <a:rPr lang="ru-RU" sz="2000" b="1" u="sng" dirty="0" smtClean="0">
                <a:solidFill>
                  <a:srgbClr val="008000"/>
                </a:solidFill>
                <a:latin typeface="Times New Roman"/>
                <a:ea typeface="Times New Roman"/>
              </a:rPr>
              <a:t> психолога</a:t>
            </a:r>
          </a:p>
          <a:p>
            <a:pPr lvl="0" algn="ctr"/>
            <a:endParaRPr lang="ru-RU" sz="1600" u="sng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/>
            <a:r>
              <a:rPr lang="uk-UA" sz="1600" dirty="0" smtClean="0">
                <a:latin typeface="Times New Roman"/>
                <a:ea typeface="Times New Roman"/>
              </a:rPr>
              <a:t>Вчасно поповнюється </a:t>
            </a:r>
            <a:r>
              <a:rPr lang="uk-UA" sz="1600" dirty="0">
                <a:solidFill>
                  <a:prstClr val="black"/>
                </a:solidFill>
                <a:latin typeface="Times New Roman"/>
                <a:ea typeface="Times New Roman"/>
              </a:rPr>
              <a:t>потрібною та цікавою інформацією для батьків, учителів та </a:t>
            </a:r>
            <a:r>
              <a:rPr lang="uk-UA" sz="16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учнів.</a:t>
            </a:r>
          </a:p>
          <a:p>
            <a:pPr lvl="0" algn="just"/>
            <a:endParaRPr lang="uk-UA" sz="16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/>
            <a:endParaRPr lang="uk-UA" sz="16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/>
            <a:endParaRPr lang="uk-UA" sz="16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/>
            <a:endParaRPr lang="uk-UA" sz="16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703" y="116632"/>
            <a:ext cx="4266273" cy="400110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000" b="1" u="sng" dirty="0">
                <a:solidFill>
                  <a:srgbClr val="008000"/>
                </a:solidFill>
                <a:latin typeface="Times New Roman"/>
                <a:ea typeface="Times New Roman"/>
              </a:rPr>
              <a:t>К</a:t>
            </a:r>
            <a:r>
              <a:rPr lang="ru-RU" sz="2000" b="1" u="sng" dirty="0" err="1">
                <a:solidFill>
                  <a:srgbClr val="008000"/>
                </a:solidFill>
                <a:latin typeface="Times New Roman"/>
                <a:ea typeface="Times New Roman"/>
              </a:rPr>
              <a:t>абі</a:t>
            </a:r>
            <a:r>
              <a:rPr lang="uk-UA" sz="2000" b="1" u="sng" dirty="0" err="1">
                <a:solidFill>
                  <a:srgbClr val="008000"/>
                </a:solidFill>
                <a:latin typeface="Times New Roman"/>
                <a:ea typeface="Times New Roman"/>
              </a:rPr>
              <a:t>нет</a:t>
            </a:r>
            <a:r>
              <a:rPr lang="ru-RU" sz="2000" b="1" u="sng" dirty="0">
                <a:solidFill>
                  <a:srgbClr val="008000"/>
                </a:solidFill>
                <a:latin typeface="Times New Roman"/>
                <a:ea typeface="Times New Roman"/>
              </a:rPr>
              <a:t> </a:t>
            </a:r>
            <a:r>
              <a:rPr lang="ru-RU" sz="2000" b="1" u="sng" dirty="0" smtClean="0">
                <a:solidFill>
                  <a:srgbClr val="008000"/>
                </a:solidFill>
                <a:latin typeface="Times New Roman"/>
                <a:ea typeface="Times New Roman"/>
              </a:rPr>
              <a:t>психолога</a:t>
            </a:r>
          </a:p>
        </p:txBody>
      </p:sp>
      <p:pic>
        <p:nvPicPr>
          <p:cNvPr id="1026" name="Picture 2" descr="C:\Users\админ\Desktop\фото педрада патріотизм 10.01.2017 Пономаренко\2017-01-10 08.18.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995" y="116632"/>
            <a:ext cx="4580501" cy="343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628800"/>
            <a:ext cx="3740539" cy="2591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4833" y="482912"/>
            <a:ext cx="4343151" cy="1169551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algn="just"/>
            <a:r>
              <a:rPr lang="uk-UA" sz="1400" dirty="0">
                <a:solidFill>
                  <a:prstClr val="black"/>
                </a:solidFill>
                <a:latin typeface="Times New Roman"/>
                <a:ea typeface="Times New Roman"/>
              </a:rPr>
              <a:t>Окремий психологічний кабінет, оснащений необхідною методичною літературою, наочними посібниками, та необхідними допоміжними матеріалами необхідними для здійснення роботи психолога.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77014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http://svitppt.com.ua/images/26/25528/960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404664"/>
            <a:ext cx="8095753" cy="607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278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236057"/>
              </p:ext>
            </p:extLst>
          </p:nvPr>
        </p:nvGraphicFramePr>
        <p:xfrm>
          <a:off x="2577074" y="867061"/>
          <a:ext cx="6354763" cy="4949190"/>
        </p:xfrm>
        <a:graphic>
          <a:graphicData uri="http://schemas.openxmlformats.org/drawingml/2006/table">
            <a:tbl>
              <a:tblPr/>
              <a:tblGrid>
                <a:gridCol w="1981200"/>
                <a:gridCol w="4373563"/>
              </a:tblGrid>
              <a:tr h="19526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 народження</a:t>
                      </a:r>
                      <a:endParaRPr kumimoji="0" lang="uk-UA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14.02.1968</a:t>
                      </a:r>
                      <a:endParaRPr kumimoji="0" lang="uk-UA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85738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Освіта</a:t>
                      </a:r>
                      <a:endParaRPr kumimoji="0" lang="uk-UA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Вища</a:t>
                      </a:r>
                      <a:endParaRPr kumimoji="0" lang="uk-UA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74675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Навчальний  заклад </a:t>
                      </a:r>
                      <a:endParaRPr kumimoji="0" lang="uk-UA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Харківський національний педагогічний університет імені </a:t>
                      </a:r>
                      <a:r>
                        <a:rPr kumimoji="0" lang="uk-UA" alt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Г.С.Сковороди</a:t>
                      </a:r>
                      <a:r>
                        <a:rPr kumimoji="0" lang="uk-UA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, 2003-2008 рік</a:t>
                      </a:r>
                      <a:endParaRPr kumimoji="0" lang="uk-UA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85738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Спеціальність за дипломом</a:t>
                      </a:r>
                      <a:endParaRPr kumimoji="0" lang="uk-UA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«Психологія»</a:t>
                      </a:r>
                      <a:endParaRPr kumimoji="0" lang="uk-UA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9526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Кваліфікація  за  дипломом</a:t>
                      </a:r>
                      <a:endParaRPr kumimoji="0" lang="uk-UA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Психолог </a:t>
                      </a:r>
                      <a:endParaRPr kumimoji="0" lang="uk-UA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Домашня  адреса</a:t>
                      </a:r>
                      <a:endParaRPr kumimoji="0" lang="uk-UA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457200" algn="l" defTabSz="9144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914400" algn="l" defTabSz="914400" rtl="0" eaLnBrk="1" latinLnBrk="0" hangingPunct="1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3716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1828800" algn="l" defTabSz="914400" rtl="0" eaLnBrk="1" latinLnBrk="0" hangingPunct="1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2860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7432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2004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657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м. Харків, вул. Дружби народів б.243, </a:t>
                      </a:r>
                      <a:r>
                        <a:rPr kumimoji="0" lang="uk-UA" alt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</a:t>
                      </a:r>
                      <a:r>
                        <a:rPr kumimoji="0" lang="uk-UA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37</a:t>
                      </a:r>
                      <a:endParaRPr kumimoji="0" lang="uk-UA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Е-</a:t>
                      </a:r>
                      <a:r>
                        <a:rPr lang="uk-UA" sz="2000" b="1" dirty="0" err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mail</a:t>
                      </a:r>
                      <a:r>
                        <a:rPr lang="uk-UA" sz="20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20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elena</a:t>
                      </a:r>
                      <a:r>
                        <a:rPr lang="en-US" sz="2000" b="1" dirty="0" smtClean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uk-UA" sz="2000" b="1" dirty="0" smtClean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en-US" sz="2000" b="1" dirty="0" smtClean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onomarenko74.85.93@ukr.net</a:t>
                      </a:r>
                      <a:endParaRPr lang="ru-RU" sz="2000" b="1" dirty="0">
                        <a:solidFill>
                          <a:srgbClr val="0066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Skype:</a:t>
                      </a:r>
                      <a:endParaRPr lang="ru-RU" sz="20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PEN141968</a:t>
                      </a:r>
                      <a:endParaRPr lang="ru-RU" sz="2000" b="1" dirty="0">
                        <a:solidFill>
                          <a:srgbClr val="0066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2" y="1988840"/>
            <a:ext cx="2463704" cy="2705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6742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1844824"/>
            <a:ext cx="4572000" cy="3477875"/>
          </a:xfrm>
          <a:prstGeom prst="rect">
            <a:avLst/>
          </a:prstGeom>
          <a:solidFill>
            <a:srgbClr val="FFFF99"/>
          </a:solidFill>
        </p:spPr>
        <p:txBody>
          <a:bodyPr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uk-UA" sz="2000" b="1" dirty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З 12.09-21.10.2016 р. підвищила кваліфікацію при комунальному вищому навчальному закладі «Харківська академія неперервної освіти» на очно – дистанційних курсах за кредитно – модульною системою навчання. За</a:t>
            </a:r>
            <a:r>
              <a:rPr lang="uk-UA" sz="2000" b="1" dirty="0">
                <a:solidFill>
                  <a:schemeClr val="tx2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uk-UA" sz="2000" b="1" dirty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програмою «Практичні психологи ЗНЗ» відпрацювала 216/6 годин/кредитів та отримала високий рівень за контрольні роботи: фахову і з ІКТ.</a:t>
            </a:r>
            <a:endParaRPr lang="ru-RU" sz="2000" b="1" dirty="0">
              <a:solidFill>
                <a:schemeClr val="tx2"/>
              </a:solidFill>
              <a:effectLst/>
              <a:latin typeface="Arial"/>
              <a:ea typeface="Times New Roman"/>
              <a:cs typeface="Times New Roman"/>
            </a:endParaRPr>
          </a:p>
        </p:txBody>
      </p:sp>
      <p:pic>
        <p:nvPicPr>
          <p:cNvPr id="3076" name="Picture 4" descr="H:\фото КУРСЫ психологи 2016 г\получение свидетельства 2016 г.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4032448" cy="537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616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5394"/>
            <a:ext cx="223224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3888" y="320929"/>
            <a:ext cx="4529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algn="ctr">
              <a:spcAft>
                <a:spcPts val="0"/>
              </a:spcAft>
            </a:pPr>
            <a:r>
              <a:rPr lang="uk-UA" sz="2400" b="1" dirty="0">
                <a:solidFill>
                  <a:srgbClr val="006600"/>
                </a:solidFill>
                <a:latin typeface="Times New Roman"/>
                <a:ea typeface="Times New Roman"/>
              </a:rPr>
              <a:t>ОСОБИСТІ ДОСЯГНЕННЯ:</a:t>
            </a:r>
            <a:endParaRPr lang="ru-RU" sz="2400" dirty="0">
              <a:solidFill>
                <a:srgbClr val="0066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723" y="2204864"/>
            <a:ext cx="8928992" cy="4524315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uk-UA" b="1" dirty="0" smtClean="0">
                <a:latin typeface="Times New Roman"/>
                <a:ea typeface="Times New Roman"/>
                <a:cs typeface="Times New Roman"/>
              </a:rPr>
              <a:t>Грамота</a:t>
            </a:r>
            <a:r>
              <a:rPr lang="uk-UA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uk-UA" dirty="0">
                <a:latin typeface="Times New Roman"/>
                <a:ea typeface="Times New Roman"/>
                <a:cs typeface="Times New Roman"/>
              </a:rPr>
              <a:t>відділу освіти Дергачівської районної державної адміністрації керівник РМО практичних психологів, за багаторічну сумлінну працю, плідну педагогічну діяльність в районі. Начальник відділу освіти Дергачівської РДА Т.В. </a:t>
            </a:r>
            <a:r>
              <a:rPr lang="uk-UA" dirty="0" err="1">
                <a:latin typeface="Times New Roman"/>
                <a:ea typeface="Times New Roman"/>
                <a:cs typeface="Times New Roman"/>
              </a:rPr>
              <a:t>Малиніна</a:t>
            </a:r>
            <a:r>
              <a:rPr lang="uk-UA" dirty="0">
                <a:latin typeface="Times New Roman"/>
                <a:ea typeface="Times New Roman"/>
                <a:cs typeface="Times New Roman"/>
              </a:rPr>
              <a:t>, наказ від 16.05.2012 р. №133.</a:t>
            </a:r>
            <a:endParaRPr lang="ru-RU" dirty="0">
              <a:latin typeface="Arial"/>
              <a:ea typeface="Times New Roman"/>
              <a:cs typeface="Times New Roman"/>
            </a:endParaRPr>
          </a:p>
          <a:p>
            <a:pPr indent="457200" algn="just">
              <a:spcAft>
                <a:spcPts val="0"/>
              </a:spcAft>
            </a:pPr>
            <a:r>
              <a:rPr lang="uk-UA" b="1" dirty="0" smtClean="0">
                <a:latin typeface="Times New Roman"/>
                <a:ea typeface="Times New Roman"/>
                <a:cs typeface="Times New Roman"/>
              </a:rPr>
              <a:t>Диплом ІІІ </a:t>
            </a:r>
            <a:r>
              <a:rPr lang="uk-UA" b="1" dirty="0">
                <a:latin typeface="Times New Roman"/>
                <a:ea typeface="Times New Roman"/>
                <a:cs typeface="Times New Roman"/>
              </a:rPr>
              <a:t>ступеня </a:t>
            </a:r>
            <a:r>
              <a:rPr lang="uk-UA" dirty="0">
                <a:latin typeface="Times New Roman"/>
                <a:ea typeface="Times New Roman"/>
                <a:cs typeface="Times New Roman"/>
              </a:rPr>
              <a:t>районного фестивалю-огляду освітніх Інтернет-ресурсів, як адміністратор сайту (блогу), 2016 р., м. Дергачі.</a:t>
            </a:r>
            <a:endParaRPr lang="ru-RU" dirty="0">
              <a:latin typeface="Arial"/>
              <a:ea typeface="Times New Roman"/>
              <a:cs typeface="Times New Roman"/>
            </a:endParaRPr>
          </a:p>
          <a:p>
            <a:pPr indent="457200" algn="just">
              <a:spcAft>
                <a:spcPts val="0"/>
              </a:spcAft>
            </a:pPr>
            <a:r>
              <a:rPr lang="uk-UA" b="1" dirty="0" smtClean="0">
                <a:latin typeface="Times New Roman"/>
                <a:ea typeface="Times New Roman"/>
                <a:cs typeface="Times New Roman"/>
              </a:rPr>
              <a:t>Диплом </a:t>
            </a:r>
            <a:r>
              <a:rPr lang="uk-UA" b="1" dirty="0">
                <a:latin typeface="Times New Roman"/>
                <a:ea typeface="Times New Roman"/>
                <a:cs typeface="Times New Roman"/>
              </a:rPr>
              <a:t>ІІ ступеня </a:t>
            </a:r>
            <a:r>
              <a:rPr lang="uk-UA" dirty="0">
                <a:latin typeface="Times New Roman"/>
                <a:ea typeface="Times New Roman"/>
                <a:cs typeface="Times New Roman"/>
              </a:rPr>
              <a:t>обласного фестивалю-огляду освітніх Інтернет-ресурсів, як адміністратор сайту(блогу), 2016 р., м. Харків</a:t>
            </a:r>
            <a:r>
              <a:rPr lang="uk-UA" dirty="0" smtClean="0">
                <a:latin typeface="Times New Roman"/>
                <a:ea typeface="Times New Roman"/>
                <a:cs typeface="Times New Roman"/>
              </a:rPr>
              <a:t>.</a:t>
            </a:r>
          </a:p>
          <a:p>
            <a:pPr lvl="0" indent="457200" algn="just"/>
            <a:r>
              <a:rPr lang="uk-UA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Подяка</a:t>
            </a:r>
            <a:r>
              <a:rPr lang="uk-UA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за активну участь у міжнародному проекті "Комплексна психосоціальна допомога дітям, підліткам та родинам, які постраждали внаслідок конфлікту в Україні". Начальник відділу освіти Дергачівської РДА О.В. Колесникова, 2016 р., м. Дергачі. </a:t>
            </a:r>
            <a:endParaRPr lang="ru-RU" dirty="0">
              <a:solidFill>
                <a:prstClr val="black"/>
              </a:solidFill>
              <a:latin typeface="Arial"/>
              <a:ea typeface="Times New Roman"/>
              <a:cs typeface="Times New Roman"/>
            </a:endParaRPr>
          </a:p>
          <a:p>
            <a:pPr indent="457200" algn="just">
              <a:spcAft>
                <a:spcPts val="0"/>
              </a:spcAft>
            </a:pPr>
            <a:r>
              <a:rPr lang="uk-UA" b="1" dirty="0" smtClean="0">
                <a:latin typeface="Times New Roman"/>
                <a:ea typeface="Times New Roman"/>
                <a:cs typeface="Times New Roman"/>
              </a:rPr>
              <a:t>Подяка</a:t>
            </a:r>
            <a:r>
              <a:rPr lang="uk-UA" dirty="0" smtClean="0">
                <a:latin typeface="Times New Roman"/>
                <a:ea typeface="Times New Roman"/>
                <a:cs typeface="Times New Roman"/>
              </a:rPr>
              <a:t> Національної </a:t>
            </a:r>
            <a:r>
              <a:rPr lang="uk-UA" dirty="0">
                <a:latin typeface="Times New Roman"/>
                <a:ea typeface="Times New Roman"/>
                <a:cs typeface="Times New Roman"/>
              </a:rPr>
              <a:t>академії педагогічних наук України, українського науково-методичного центру практичної психології і соціальної роботи за </a:t>
            </a:r>
            <a:r>
              <a:rPr lang="uk-UA" dirty="0" err="1">
                <a:latin typeface="Times New Roman"/>
                <a:ea typeface="Times New Roman"/>
                <a:cs typeface="Times New Roman"/>
              </a:rPr>
              <a:t>баготорічну</a:t>
            </a:r>
            <a:r>
              <a:rPr lang="uk-UA" dirty="0">
                <a:latin typeface="Times New Roman"/>
                <a:ea typeface="Times New Roman"/>
                <a:cs typeface="Times New Roman"/>
              </a:rPr>
              <a:t> сумлінну працю, високий рівень професійної майстерності. творчість, ініціативу та з нагоди 25-річчя створення психологічної служби системи освіти України. Директор центру В.Г. Панок Протокол №3 від 03.03.2016 р., м. Київ</a:t>
            </a:r>
            <a:r>
              <a:rPr lang="uk-UA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dirty="0">
              <a:latin typeface="Arial"/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65716" y="1455937"/>
            <a:ext cx="6519947" cy="646331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algn="just"/>
            <a:r>
              <a:rPr lang="uk-UA" dirty="0">
                <a:latin typeface="Times New Roman"/>
                <a:ea typeface="Times New Roman"/>
              </a:rPr>
              <a:t>Під час атестації закладу 2014 року визнано, що фахівець працює на високому професійному рівні.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8266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6143"/>
            <a:ext cx="8784976" cy="6658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000" b="1" u="sng" dirty="0">
                <a:solidFill>
                  <a:srgbClr val="006600"/>
                </a:solidFill>
                <a:latin typeface="Times New Roman"/>
                <a:ea typeface="Times New Roman"/>
              </a:rPr>
              <a:t>ДОДАТКОВА ОСВІТА:</a:t>
            </a:r>
            <a:endParaRPr lang="ru-RU" sz="2000" dirty="0">
              <a:solidFill>
                <a:srgbClr val="006600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1400" b="1" dirty="0" smtClean="0">
                <a:latin typeface="Times New Roman"/>
                <a:ea typeface="Times New Roman"/>
              </a:rPr>
              <a:t>Спецкурс-тренінг </a:t>
            </a:r>
            <a:r>
              <a:rPr lang="uk-UA" sz="1400" dirty="0">
                <a:latin typeface="Times New Roman"/>
                <a:ea typeface="Times New Roman"/>
              </a:rPr>
              <a:t>«Формування здорового способу життя та профілактика ВІЛ/СНІДу» за курсом «Захисти себе від ВІЛ» (КВНЗ «ХАНО», 2013 р.). 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1400" b="1" dirty="0">
                <a:latin typeface="Times New Roman"/>
                <a:ea typeface="Times New Roman"/>
              </a:rPr>
              <a:t>Майстер-клас</a:t>
            </a:r>
            <a:r>
              <a:rPr lang="uk-UA" sz="1400" dirty="0">
                <a:latin typeface="Times New Roman"/>
                <a:ea typeface="Times New Roman"/>
              </a:rPr>
              <a:t> «Використання асоціативних карток «Креатив 1» та «Креатив 2»: Емоції, стани, настрої, почуття» з правом користування у практичній діяльності» науковий співробітник УНМЦППСР Ю.А. Луценко (2013 р.).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1400" b="1" dirty="0">
                <a:latin typeface="Times New Roman"/>
                <a:ea typeface="Times New Roman"/>
              </a:rPr>
              <a:t>Спецкурс</a:t>
            </a:r>
            <a:r>
              <a:rPr lang="uk-UA" sz="1400" dirty="0">
                <a:latin typeface="Times New Roman"/>
                <a:ea typeface="Times New Roman"/>
              </a:rPr>
              <a:t> за інформаційно-освітньою протиалкогольною програмою «Сімейна розмова»  (КВНЗ «ХАНО», 2014 р.).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1400" b="1" dirty="0">
                <a:latin typeface="Times New Roman"/>
                <a:ea typeface="Times New Roman"/>
              </a:rPr>
              <a:t>Навчальний тренінг, міжнародний проект </a:t>
            </a:r>
            <a:r>
              <a:rPr lang="uk-UA" sz="1400" dirty="0">
                <a:latin typeface="Times New Roman"/>
                <a:ea typeface="Times New Roman"/>
              </a:rPr>
              <a:t>«Соціально-мобільна робота з молоддю ISMO» (Дергачівський відділ освіти, 2014). 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1400" b="1" dirty="0">
                <a:latin typeface="Times New Roman"/>
                <a:ea typeface="Times New Roman"/>
              </a:rPr>
              <a:t>Обмін досвідом роботи з молоддю за міжнародним проектом</a:t>
            </a:r>
            <a:r>
              <a:rPr lang="uk-UA" sz="1400" dirty="0">
                <a:latin typeface="Times New Roman"/>
                <a:ea typeface="Times New Roman"/>
              </a:rPr>
              <a:t> «Соціально-мобільна робота з молоддю ISMO» в Німеччині, м. </a:t>
            </a:r>
            <a:r>
              <a:rPr lang="uk-UA" sz="1400" dirty="0" err="1">
                <a:latin typeface="Times New Roman"/>
                <a:ea typeface="Times New Roman"/>
              </a:rPr>
              <a:t>Штутгарт</a:t>
            </a:r>
            <a:r>
              <a:rPr lang="uk-UA" sz="1400" dirty="0">
                <a:latin typeface="Times New Roman"/>
                <a:ea typeface="Times New Roman"/>
              </a:rPr>
              <a:t> (2015 р.).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1400" b="1" dirty="0">
                <a:latin typeface="Times New Roman"/>
                <a:ea typeface="Times New Roman"/>
                <a:cs typeface="Times New Roman"/>
              </a:rPr>
              <a:t>Освітня програма першого ступеня «Введення в </a:t>
            </a:r>
            <a:r>
              <a:rPr lang="uk-UA" sz="1400" b="1" dirty="0" err="1">
                <a:latin typeface="Times New Roman"/>
                <a:ea typeface="Times New Roman"/>
                <a:cs typeface="Times New Roman"/>
              </a:rPr>
              <a:t>гештальт</a:t>
            </a:r>
            <a:r>
              <a:rPr lang="uk-UA" sz="1400" b="1" dirty="0">
                <a:latin typeface="Times New Roman"/>
                <a:ea typeface="Times New Roman"/>
                <a:cs typeface="Times New Roman"/>
              </a:rPr>
              <a:t>-терапію/ </a:t>
            </a:r>
            <a:r>
              <a:rPr lang="uk-UA" sz="1400" b="1" dirty="0" err="1">
                <a:latin typeface="Times New Roman"/>
                <a:ea typeface="Times New Roman"/>
                <a:cs typeface="Times New Roman"/>
              </a:rPr>
              <a:t>гештальт</a:t>
            </a:r>
            <a:r>
              <a:rPr lang="uk-UA" sz="1400" b="1" dirty="0">
                <a:latin typeface="Times New Roman"/>
                <a:ea typeface="Times New Roman"/>
                <a:cs typeface="Times New Roman"/>
              </a:rPr>
              <a:t>-консультування</a:t>
            </a:r>
            <a:r>
              <a:rPr lang="uk-UA" sz="1400" dirty="0">
                <a:latin typeface="Times New Roman"/>
                <a:ea typeface="Times New Roman"/>
                <a:cs typeface="Times New Roman"/>
              </a:rPr>
              <a:t>. Контакт з собою та іншими» («Незалежний центр соціально-психологічної підтримки та допомоги» О.Є. </a:t>
            </a:r>
            <a:r>
              <a:rPr lang="uk-UA" sz="1400" dirty="0" err="1">
                <a:latin typeface="Times New Roman"/>
                <a:ea typeface="Times New Roman"/>
                <a:cs typeface="Times New Roman"/>
              </a:rPr>
              <a:t>Маринушкіна</a:t>
            </a:r>
            <a:r>
              <a:rPr lang="uk-UA" sz="1400" dirty="0">
                <a:latin typeface="Times New Roman"/>
                <a:ea typeface="Times New Roman"/>
                <a:cs typeface="Times New Roman"/>
              </a:rPr>
              <a:t>,  МІГІП ректор НОЧУ «</a:t>
            </a:r>
            <a:r>
              <a:rPr lang="uk-UA" sz="1400" dirty="0" err="1">
                <a:latin typeface="Times New Roman"/>
                <a:ea typeface="Times New Roman"/>
                <a:cs typeface="Times New Roman"/>
              </a:rPr>
              <a:t>ІГіП</a:t>
            </a:r>
            <a:r>
              <a:rPr lang="uk-UA" sz="1400" dirty="0">
                <a:latin typeface="Times New Roman"/>
                <a:ea typeface="Times New Roman"/>
                <a:cs typeface="Times New Roman"/>
              </a:rPr>
              <a:t>» </a:t>
            </a:r>
            <a:r>
              <a:rPr lang="uk-UA" sz="1400" dirty="0" err="1">
                <a:latin typeface="Times New Roman"/>
                <a:ea typeface="Times New Roman"/>
                <a:cs typeface="Times New Roman"/>
              </a:rPr>
              <a:t>Н.Б.Долгополов</a:t>
            </a:r>
            <a:r>
              <a:rPr lang="uk-UA" sz="1400" dirty="0">
                <a:latin typeface="Times New Roman"/>
                <a:ea typeface="Times New Roman"/>
                <a:cs typeface="Times New Roman"/>
              </a:rPr>
              <a:t>, 2014-2015 р)</a:t>
            </a:r>
            <a:endParaRPr lang="ru-RU" sz="1400" dirty="0"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1400" b="1" dirty="0">
                <a:latin typeface="Times New Roman"/>
                <a:ea typeface="Times New Roman"/>
              </a:rPr>
              <a:t>Тренінг</a:t>
            </a:r>
            <a:r>
              <a:rPr lang="uk-UA" sz="1400" dirty="0">
                <a:latin typeface="Times New Roman"/>
                <a:ea typeface="Times New Roman"/>
              </a:rPr>
              <a:t> «Навички кризового консультування та розвитку психосоціальної стійкості до стресу у школярів» (КВНЗ «ХАНО», 2015 р.). 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1400" b="1" dirty="0">
                <a:latin typeface="Times New Roman"/>
                <a:ea typeface="Times New Roman"/>
              </a:rPr>
              <a:t>Спецкурс </a:t>
            </a:r>
            <a:r>
              <a:rPr lang="uk-UA" sz="1400" dirty="0">
                <a:latin typeface="Times New Roman"/>
                <a:ea typeface="Times New Roman"/>
              </a:rPr>
              <a:t>«Дорослішай на здоров’я» (КВНЗ «ХАНО», 2015 р.).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1400" b="1" dirty="0">
                <a:latin typeface="Times New Roman"/>
                <a:ea typeface="Times New Roman"/>
              </a:rPr>
              <a:t>Тренінг для тренерів </a:t>
            </a:r>
            <a:r>
              <a:rPr lang="uk-UA" sz="1400" dirty="0">
                <a:latin typeface="Times New Roman"/>
                <a:ea typeface="Times New Roman"/>
              </a:rPr>
              <a:t>«Підвищення психосоціальної стійкості до стресу в учнівському середовищі» (м. Дніпро 2015 р.).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1400" b="1" dirty="0">
                <a:latin typeface="Times New Roman"/>
                <a:ea typeface="Times New Roman"/>
              </a:rPr>
              <a:t>Спецкурс</a:t>
            </a:r>
            <a:r>
              <a:rPr lang="uk-UA" sz="1400" dirty="0">
                <a:latin typeface="Times New Roman"/>
                <a:ea typeface="Times New Roman"/>
              </a:rPr>
              <a:t> «Сімейні цінності» (КВНЗ «ХАНО», 2015 р.).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buFont typeface="Times New Roman"/>
              <a:buChar char="-"/>
            </a:pPr>
            <a:r>
              <a:rPr lang="uk-UA" sz="1400" b="1" dirty="0">
                <a:latin typeface="Times New Roman"/>
                <a:ea typeface="Times New Roman"/>
              </a:rPr>
              <a:t>Тренінговий курс </a:t>
            </a:r>
            <a:r>
              <a:rPr lang="uk-UA" sz="1400" dirty="0">
                <a:latin typeface="Times New Roman"/>
                <a:ea typeface="Times New Roman"/>
              </a:rPr>
              <a:t>«Вчимося жити разом» в основній і старшій школі на засадах розвитку життєвих навичок ГО «Здоров’я через освіту» та НАУ Києво-Могилянська академія (м. Золочів 17-19.05.2016 р.).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buFont typeface="Times New Roman"/>
              <a:buChar char="-"/>
            </a:pPr>
            <a:r>
              <a:rPr lang="uk-UA" sz="1400" b="1" dirty="0">
                <a:latin typeface="Times New Roman"/>
                <a:ea typeface="Times New Roman"/>
              </a:rPr>
              <a:t>Спецкурс</a:t>
            </a:r>
            <a:r>
              <a:rPr lang="uk-UA" sz="1400" dirty="0">
                <a:latin typeface="Times New Roman"/>
                <a:ea typeface="Times New Roman"/>
              </a:rPr>
              <a:t> «Навички кризового консультування та розвиток психосоціальної стійкості до стресу у дітей» (КВНЗ ХАНО, 13.09.-20.10.2016 р. № 140/18).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1400" b="1" dirty="0">
                <a:latin typeface="Times New Roman"/>
                <a:ea typeface="Times New Roman"/>
                <a:cs typeface="Times New Roman"/>
              </a:rPr>
              <a:t>Навчальний тренінг Німецького товариства міжнародного співробітництва «GIZ», </a:t>
            </a:r>
            <a:r>
              <a:rPr lang="uk-UA" sz="1400" dirty="0">
                <a:latin typeface="Times New Roman"/>
                <a:ea typeface="Times New Roman"/>
                <a:cs typeface="Times New Roman"/>
              </a:rPr>
              <a:t>«Розвиток потенціалу для надання психосоціальної підтримки: навчання, підготовка тренерів та </a:t>
            </a:r>
            <a:r>
              <a:rPr lang="uk-UA" sz="1400" dirty="0" err="1">
                <a:latin typeface="Times New Roman"/>
                <a:ea typeface="Times New Roman"/>
                <a:cs typeface="Times New Roman"/>
              </a:rPr>
              <a:t>супервізія</a:t>
            </a:r>
            <a:r>
              <a:rPr lang="uk-UA" sz="1400" dirty="0">
                <a:latin typeface="Times New Roman"/>
                <a:ea typeface="Times New Roman"/>
                <a:cs typeface="Times New Roman"/>
              </a:rPr>
              <a:t>» для практичних психологів та соціальних педагогів, 4 модулі: 27-29.10.2016, 24-26.11.2016, 19-21.01.2017, 23-25.03.2017 (КВНЗ ХАНО, від 24.10.2016 №994).</a:t>
            </a:r>
            <a:endParaRPr lang="ru-RU" sz="1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9531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980728"/>
            <a:ext cx="4896544" cy="5632311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2000" b="1" dirty="0" smtClean="0">
                <a:latin typeface="Times New Roman"/>
                <a:ea typeface="Times New Roman"/>
              </a:rPr>
              <a:t>Впевнене </a:t>
            </a:r>
            <a:r>
              <a:rPr lang="uk-UA" sz="2000" b="1" dirty="0">
                <a:latin typeface="Times New Roman"/>
                <a:ea typeface="Times New Roman"/>
              </a:rPr>
              <a:t>знання психології;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2000" b="1" dirty="0">
                <a:latin typeface="Times New Roman"/>
                <a:ea typeface="Times New Roman"/>
              </a:rPr>
              <a:t>Індивідуальне та групове консультування;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2000" b="1" dirty="0">
                <a:latin typeface="Times New Roman"/>
                <a:ea typeface="Times New Roman"/>
              </a:rPr>
              <a:t>Психодіагностика та обробка отриманих результатів;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2000" b="1" dirty="0">
                <a:latin typeface="Times New Roman"/>
                <a:ea typeface="Times New Roman"/>
              </a:rPr>
              <a:t>Уміння працювати з людьми; 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2000" b="1" dirty="0">
                <a:latin typeface="Times New Roman"/>
                <a:ea typeface="Times New Roman"/>
              </a:rPr>
              <a:t>Використання в своїй діяльності сучасних форм та методів надання психологічних послуг;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2000" b="1" dirty="0">
                <a:latin typeface="Times New Roman"/>
                <a:ea typeface="Times New Roman"/>
              </a:rPr>
              <a:t>Проведення </a:t>
            </a:r>
            <a:r>
              <a:rPr lang="uk-UA" sz="2000" b="1" dirty="0" err="1">
                <a:latin typeface="Times New Roman"/>
                <a:ea typeface="Times New Roman"/>
              </a:rPr>
              <a:t>тренингів</a:t>
            </a:r>
            <a:r>
              <a:rPr lang="uk-UA" sz="2000" b="1" dirty="0">
                <a:latin typeface="Times New Roman"/>
                <a:ea typeface="Times New Roman"/>
              </a:rPr>
              <a:t>, </a:t>
            </a:r>
            <a:r>
              <a:rPr lang="uk-UA" sz="2000" b="1" dirty="0" err="1">
                <a:latin typeface="Times New Roman"/>
                <a:ea typeface="Times New Roman"/>
              </a:rPr>
              <a:t>супервізій</a:t>
            </a:r>
            <a:r>
              <a:rPr lang="uk-UA" sz="2000" b="1" dirty="0">
                <a:latin typeface="Times New Roman"/>
                <a:ea typeface="Times New Roman"/>
              </a:rPr>
              <a:t>, семінарів;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2000" b="1" dirty="0">
                <a:latin typeface="Times New Roman"/>
                <a:ea typeface="Times New Roman"/>
              </a:rPr>
              <a:t>Впевнений користувач: ПК, </a:t>
            </a:r>
            <a:r>
              <a:rPr lang="uk-UA" sz="2000" b="1" dirty="0" err="1">
                <a:latin typeface="Times New Roman"/>
                <a:ea typeface="Times New Roman"/>
              </a:rPr>
              <a:t>Internet</a:t>
            </a:r>
            <a:r>
              <a:rPr lang="uk-UA" sz="2000" b="1" dirty="0">
                <a:latin typeface="Times New Roman"/>
                <a:ea typeface="Times New Roman"/>
              </a:rPr>
              <a:t>, </a:t>
            </a:r>
            <a:r>
              <a:rPr lang="en-US" sz="2000" b="1" dirty="0">
                <a:latin typeface="Times New Roman"/>
                <a:ea typeface="Times New Roman"/>
              </a:rPr>
              <a:t>Microsoft Office</a:t>
            </a:r>
            <a:r>
              <a:rPr lang="uk-UA" sz="2000" b="1" dirty="0">
                <a:latin typeface="Times New Roman"/>
                <a:ea typeface="Times New Roman"/>
              </a:rPr>
              <a:t> (Word, </a:t>
            </a:r>
            <a:r>
              <a:rPr lang="uk-UA" sz="2000" b="1" dirty="0" err="1">
                <a:latin typeface="Times New Roman"/>
                <a:ea typeface="Times New Roman"/>
              </a:rPr>
              <a:t>Exсel</a:t>
            </a:r>
            <a:r>
              <a:rPr lang="uk-UA" sz="2000" b="1" dirty="0">
                <a:latin typeface="Times New Roman"/>
                <a:ea typeface="Times New Roman"/>
              </a:rPr>
              <a:t>, </a:t>
            </a:r>
            <a:r>
              <a:rPr lang="uk-UA" sz="2000" b="1" dirty="0" err="1">
                <a:latin typeface="Times New Roman"/>
                <a:ea typeface="Times New Roman"/>
              </a:rPr>
              <a:t>Power</a:t>
            </a:r>
            <a:r>
              <a:rPr lang="uk-UA" sz="2000" b="1" dirty="0">
                <a:latin typeface="Times New Roman"/>
                <a:ea typeface="Times New Roman"/>
              </a:rPr>
              <a:t> </a:t>
            </a:r>
            <a:r>
              <a:rPr lang="uk-UA" sz="2000" b="1" dirty="0" err="1">
                <a:latin typeface="Times New Roman"/>
                <a:ea typeface="Times New Roman"/>
              </a:rPr>
              <a:t>Point</a:t>
            </a:r>
            <a:r>
              <a:rPr lang="uk-UA" sz="2000" b="1" dirty="0">
                <a:latin typeface="Times New Roman"/>
                <a:ea typeface="Times New Roman"/>
              </a:rPr>
              <a:t>? </a:t>
            </a:r>
            <a:r>
              <a:rPr lang="en-US" sz="2000" b="1" dirty="0">
                <a:latin typeface="Times New Roman"/>
                <a:ea typeface="Times New Roman"/>
              </a:rPr>
              <a:t>Paint</a:t>
            </a:r>
            <a:r>
              <a:rPr lang="uk-UA" sz="2000" b="1" dirty="0">
                <a:latin typeface="Times New Roman"/>
                <a:ea typeface="Times New Roman"/>
              </a:rPr>
              <a:t>);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2000" b="1" dirty="0" smtClean="0">
                <a:latin typeface="Times New Roman"/>
                <a:ea typeface="Times New Roman"/>
              </a:rPr>
              <a:t>Сайт психолога </a:t>
            </a:r>
            <a:r>
              <a:rPr lang="ru-RU" sz="2000" b="1" u="sng" dirty="0" err="1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http</a:t>
            </a:r>
            <a:r>
              <a:rPr lang="uk-UA" sz="2000" b="1" u="sng" dirty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://</a:t>
            </a:r>
            <a:r>
              <a:rPr lang="ru-RU" sz="2000" b="1" u="sng" dirty="0" err="1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praktichnij</a:t>
            </a:r>
            <a:r>
              <a:rPr lang="uk-UA" sz="2000" b="1" u="sng" dirty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-</a:t>
            </a:r>
            <a:r>
              <a:rPr lang="ru-RU" sz="2000" b="1" u="sng" dirty="0" err="1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psikholog</a:t>
            </a:r>
            <a:r>
              <a:rPr lang="uk-UA" sz="2000" b="1" u="sng" dirty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5.</a:t>
            </a:r>
            <a:r>
              <a:rPr lang="ru-RU" sz="2000" b="1" u="sng" dirty="0" err="1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webnode</a:t>
            </a:r>
            <a:r>
              <a:rPr lang="uk-UA" sz="2000" b="1" u="sng" dirty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.</a:t>
            </a:r>
            <a:r>
              <a:rPr lang="ru-RU" sz="2000" b="1" u="sng" dirty="0" err="1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com</a:t>
            </a:r>
            <a:r>
              <a:rPr lang="uk-UA" sz="2000" b="1" u="sng" dirty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.</a:t>
            </a:r>
            <a:r>
              <a:rPr lang="ru-RU" sz="2000" b="1" u="sng" dirty="0" err="1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ua</a:t>
            </a:r>
            <a:r>
              <a:rPr lang="uk-UA" sz="2000" b="1" u="sng" dirty="0" smtClean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/</a:t>
            </a:r>
            <a:r>
              <a:rPr lang="uk-UA" sz="2000" b="1" dirty="0" smtClean="0">
                <a:latin typeface="Times New Roman"/>
                <a:ea typeface="Times New Roman"/>
              </a:rPr>
              <a:t>;</a:t>
            </a:r>
            <a:endParaRPr lang="ru-RU" sz="2000" b="1" dirty="0" smtClean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Times New Roman"/>
              <a:buChar char="-"/>
            </a:pPr>
            <a:r>
              <a:rPr lang="uk-UA" sz="2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Володіння </a:t>
            </a:r>
            <a:r>
              <a:rPr lang="uk-UA" sz="2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мовами: російська, українська – вільно.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347464"/>
            <a:ext cx="37632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400" b="1" u="sng" dirty="0">
                <a:solidFill>
                  <a:srgbClr val="006600"/>
                </a:solidFill>
                <a:latin typeface="Times New Roman"/>
                <a:ea typeface="Times New Roman"/>
              </a:rPr>
              <a:t>НАВИЧКИ ТА ВМІННЯ:</a:t>
            </a:r>
            <a:endParaRPr lang="ru-RU" sz="2400" dirty="0">
              <a:solidFill>
                <a:srgbClr val="00660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08" y="1600639"/>
            <a:ext cx="380024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5195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858" y="401753"/>
            <a:ext cx="898663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uk-UA" sz="1600" b="1" dirty="0" smtClean="0">
                <a:latin typeface="Times New Roman"/>
                <a:ea typeface="Times New Roman"/>
                <a:cs typeface="Times New Roman"/>
              </a:rPr>
              <a:t>Тренінгове </a:t>
            </a:r>
            <a:r>
              <a:rPr lang="uk-UA" sz="1600" b="1" dirty="0">
                <a:latin typeface="Times New Roman"/>
                <a:ea typeface="Times New Roman"/>
                <a:cs typeface="Times New Roman"/>
              </a:rPr>
              <a:t>заняття 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для директорів шкіл Дергачівського району «Проблема синдрому професійного вигорання педагогів» (</a:t>
            </a:r>
            <a:r>
              <a:rPr lang="uk-UA" sz="1600" dirty="0" err="1">
                <a:latin typeface="Times New Roman"/>
                <a:ea typeface="Times New Roman"/>
                <a:cs typeface="Times New Roman"/>
              </a:rPr>
              <a:t>Малоданилівський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 ліцей, 10.10.2013 р.)</a:t>
            </a:r>
            <a:endParaRPr lang="ru-RU" sz="1600" dirty="0">
              <a:latin typeface="Arial"/>
              <a:ea typeface="Times New Roman"/>
              <a:cs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uk-UA" sz="1600" b="1" dirty="0">
                <a:latin typeface="Times New Roman"/>
                <a:ea typeface="Times New Roman"/>
                <a:cs typeface="Times New Roman"/>
              </a:rPr>
              <a:t>Виступ 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членів волонтерської організації "Крапелька добра" на РМО учителів етики Дергачівського </a:t>
            </a:r>
            <a:r>
              <a:rPr lang="uk-UA" sz="1600" dirty="0" smtClean="0">
                <a:latin typeface="Times New Roman"/>
                <a:ea typeface="Times New Roman"/>
                <a:cs typeface="Times New Roman"/>
              </a:rPr>
              <a:t>р-ну 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"Моральні цінності в сучасному світі</a:t>
            </a:r>
            <a:r>
              <a:rPr lang="uk-UA" sz="1600" dirty="0" smtClean="0">
                <a:latin typeface="Times New Roman"/>
                <a:ea typeface="Times New Roman"/>
                <a:cs typeface="Times New Roman"/>
              </a:rPr>
              <a:t>", (</a:t>
            </a:r>
            <a:r>
              <a:rPr lang="uk-UA" sz="1600" dirty="0" err="1">
                <a:latin typeface="Times New Roman"/>
                <a:ea typeface="Times New Roman"/>
                <a:cs typeface="Times New Roman"/>
              </a:rPr>
              <a:t>Малоданилівський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 ліцей, 09.10.2014 р</a:t>
            </a:r>
            <a:r>
              <a:rPr lang="uk-UA" sz="1600" dirty="0" smtClean="0">
                <a:latin typeface="Times New Roman"/>
                <a:ea typeface="Times New Roman"/>
                <a:cs typeface="Times New Roman"/>
              </a:rPr>
              <a:t>.) </a:t>
            </a:r>
            <a:endParaRPr lang="ru-RU" sz="1600" dirty="0">
              <a:latin typeface="Arial"/>
              <a:ea typeface="Times New Roman"/>
              <a:cs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uk-UA" sz="1600" b="1" dirty="0">
                <a:latin typeface="Times New Roman"/>
                <a:ea typeface="Times New Roman"/>
                <a:cs typeface="Times New Roman"/>
              </a:rPr>
              <a:t>Участь у Міжнародному проекті 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"Соціально-мобільна робота з молоддю ISMO" (Німеччина м. </a:t>
            </a:r>
            <a:r>
              <a:rPr lang="uk-UA" sz="1600" dirty="0" err="1">
                <a:latin typeface="Times New Roman"/>
                <a:ea typeface="Times New Roman"/>
                <a:cs typeface="Times New Roman"/>
              </a:rPr>
              <a:t>Штутгарт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 18.05-23.05.2015 р</a:t>
            </a:r>
            <a:r>
              <a:rPr lang="uk-UA" sz="1600" dirty="0" smtClean="0">
                <a:latin typeface="Times New Roman"/>
                <a:ea typeface="Times New Roman"/>
                <a:cs typeface="Times New Roman"/>
              </a:rPr>
              <a:t>.)</a:t>
            </a:r>
            <a:endParaRPr lang="ru-RU" sz="1600" dirty="0">
              <a:latin typeface="Arial"/>
              <a:ea typeface="Times New Roman"/>
              <a:cs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uk-UA" sz="1600" b="1" dirty="0">
                <a:latin typeface="Times New Roman"/>
                <a:ea typeface="Times New Roman"/>
                <a:cs typeface="Times New Roman"/>
              </a:rPr>
              <a:t>Тренінгове заняття 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"Методи боротьби зі стресом" на РМО учителів історії </a:t>
            </a:r>
            <a:r>
              <a:rPr lang="uk-UA" sz="1600" dirty="0">
                <a:latin typeface="Arial"/>
                <a:ea typeface="Times New Roman"/>
                <a:cs typeface="Times New Roman"/>
              </a:rPr>
              <a:t> 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Дергачівського району</a:t>
            </a:r>
            <a:r>
              <a:rPr lang="uk-UA" sz="1600" dirty="0">
                <a:latin typeface="Arial"/>
                <a:ea typeface="Times New Roman"/>
                <a:cs typeface="Times New Roman"/>
              </a:rPr>
              <a:t> (</a:t>
            </a:r>
            <a:r>
              <a:rPr lang="uk-UA" sz="1600" dirty="0" err="1">
                <a:latin typeface="Times New Roman"/>
                <a:ea typeface="Times New Roman"/>
                <a:cs typeface="Times New Roman"/>
              </a:rPr>
              <a:t>Малоданилівський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 ліцей, 07.10.2015 р</a:t>
            </a:r>
            <a:r>
              <a:rPr lang="uk-UA" sz="1600" dirty="0" smtClean="0">
                <a:latin typeface="Times New Roman"/>
                <a:ea typeface="Times New Roman"/>
                <a:cs typeface="Times New Roman"/>
              </a:rPr>
              <a:t>.)</a:t>
            </a:r>
            <a:endParaRPr lang="ru-RU" sz="1600" dirty="0">
              <a:latin typeface="Arial"/>
              <a:ea typeface="Times New Roman"/>
              <a:cs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uk-UA" sz="1600" b="1" dirty="0">
                <a:latin typeface="Times New Roman"/>
                <a:ea typeface="Times New Roman"/>
                <a:cs typeface="Times New Roman"/>
              </a:rPr>
              <a:t>Практичний семінар 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"Вплив середовища на психічний розвиток особистості </a:t>
            </a:r>
            <a:r>
              <a:rPr lang="uk-UA" sz="1600" dirty="0" err="1">
                <a:latin typeface="Times New Roman"/>
                <a:ea typeface="Times New Roman"/>
                <a:cs typeface="Times New Roman"/>
              </a:rPr>
              <a:t>підлітка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" (с. </a:t>
            </a:r>
            <a:r>
              <a:rPr lang="uk-UA" sz="1600" dirty="0" err="1">
                <a:latin typeface="Times New Roman"/>
                <a:ea typeface="Times New Roman"/>
                <a:cs typeface="Times New Roman"/>
              </a:rPr>
              <a:t>Подворки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, 05.10.2016 р</a:t>
            </a:r>
            <a:r>
              <a:rPr lang="uk-UA" sz="1600" dirty="0" smtClean="0">
                <a:latin typeface="Times New Roman"/>
                <a:ea typeface="Times New Roman"/>
                <a:cs typeface="Times New Roman"/>
              </a:rPr>
              <a:t>.)</a:t>
            </a:r>
            <a:endParaRPr lang="ru-RU" sz="1600" dirty="0">
              <a:latin typeface="Arial"/>
              <a:ea typeface="Times New Roman"/>
              <a:cs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uk-UA" sz="1600" dirty="0">
                <a:latin typeface="Times New Roman"/>
                <a:ea typeface="Times New Roman"/>
                <a:cs typeface="Times New Roman"/>
              </a:rPr>
              <a:t>Протягом 2015-2016 року провела </a:t>
            </a:r>
            <a:r>
              <a:rPr lang="uk-UA" sz="1600" b="1" dirty="0">
                <a:latin typeface="Times New Roman"/>
                <a:ea typeface="Times New Roman"/>
                <a:cs typeface="Times New Roman"/>
              </a:rPr>
              <a:t>8 дводенних тренінгів та 24 </a:t>
            </a:r>
            <a:r>
              <a:rPr lang="uk-UA" sz="1600" b="1" dirty="0" err="1">
                <a:latin typeface="Times New Roman"/>
                <a:ea typeface="Times New Roman"/>
                <a:cs typeface="Times New Roman"/>
              </a:rPr>
              <a:t>супервізії</a:t>
            </a:r>
            <a:r>
              <a:rPr lang="uk-UA" sz="1600" b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для педагогічних працівників Харківської області «Підвищення психосоціальної стійкості до стресу у </a:t>
            </a:r>
            <a:r>
              <a:rPr lang="uk-UA" sz="1600">
                <a:latin typeface="Times New Roman"/>
                <a:ea typeface="Times New Roman"/>
                <a:cs typeface="Times New Roman"/>
              </a:rPr>
              <a:t>дітей</a:t>
            </a:r>
            <a:r>
              <a:rPr lang="uk-UA" sz="1600" smtClean="0">
                <a:latin typeface="Times New Roman"/>
                <a:ea typeface="Times New Roman"/>
                <a:cs typeface="Times New Roman"/>
              </a:rPr>
              <a:t>», 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в рамках проекту «Комплексна психосоціальна допомога дітям, підліткам, що постраждали в наслідок військового конфлікту в Україні», Дитячий Фонд 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UNICEF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 спільно з Національним університетом «Києво-Могилянська Академія» та </a:t>
            </a:r>
            <a:r>
              <a:rPr lang="uk-UA" sz="1600" dirty="0" smtClean="0">
                <a:latin typeface="Times New Roman"/>
                <a:ea typeface="Times New Roman"/>
                <a:cs typeface="Times New Roman"/>
              </a:rPr>
              <a:t>УНМЦППСР.</a:t>
            </a:r>
            <a:endParaRPr lang="ru-RU" sz="1600" dirty="0">
              <a:latin typeface="Arial"/>
              <a:ea typeface="Times New Roman"/>
              <a:cs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uk-UA" sz="1600" b="1" dirty="0">
                <a:latin typeface="Times New Roman"/>
                <a:ea typeface="Times New Roman"/>
                <a:cs typeface="Times New Roman"/>
              </a:rPr>
              <a:t>Семінар-практикум 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"Психологічна майстерня: готовність молодих фахівців Дергачівського району до роботи з обдарованою молоддю" (</a:t>
            </a:r>
            <a:r>
              <a:rPr lang="uk-UA" sz="1600" dirty="0" err="1">
                <a:latin typeface="Times New Roman"/>
                <a:ea typeface="Times New Roman"/>
                <a:cs typeface="Times New Roman"/>
              </a:rPr>
              <a:t>Малоданилівський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 ліцей, 15.03.2016 р</a:t>
            </a:r>
            <a:r>
              <a:rPr lang="uk-UA" sz="1600" dirty="0" smtClean="0">
                <a:latin typeface="Times New Roman"/>
                <a:ea typeface="Times New Roman"/>
                <a:cs typeface="Times New Roman"/>
              </a:rPr>
              <a:t>.)</a:t>
            </a:r>
            <a:endParaRPr lang="ru-RU" sz="1600" dirty="0">
              <a:latin typeface="Arial"/>
              <a:ea typeface="Times New Roman"/>
              <a:cs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uk-UA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Участь у </a:t>
            </a:r>
            <a:r>
              <a:rPr lang="uk-UA" sz="1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брифінгу для регіональних ЗМІ </a:t>
            </a:r>
            <a:r>
              <a:rPr lang="uk-UA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реалізація програми з розвитку життєвих навичок та психосоціальної допомоги дітям у Східних та Центральних областях України в 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UNICEF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 (м. Харків, 01.04.2016 р</a:t>
            </a:r>
            <a:r>
              <a:rPr lang="uk-UA" sz="1600" dirty="0" smtClean="0">
                <a:latin typeface="Times New Roman"/>
                <a:ea typeface="Times New Roman"/>
                <a:cs typeface="Times New Roman"/>
              </a:rPr>
              <a:t>.)</a:t>
            </a:r>
            <a:endParaRPr lang="ru-RU" sz="1600" dirty="0">
              <a:latin typeface="Arial"/>
              <a:ea typeface="Times New Roman"/>
              <a:cs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uk-UA" sz="1600" b="1" dirty="0">
                <a:latin typeface="Times New Roman"/>
                <a:ea typeface="Times New Roman"/>
                <a:cs typeface="Times New Roman"/>
              </a:rPr>
              <a:t>Круглий стіл 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«Відверта розмова з владою» (</a:t>
            </a:r>
            <a:r>
              <a:rPr lang="uk-UA" sz="1600" dirty="0" err="1">
                <a:latin typeface="Times New Roman"/>
                <a:ea typeface="Times New Roman"/>
                <a:cs typeface="Times New Roman"/>
              </a:rPr>
              <a:t>Малоданилівська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 селищна рада, 05.04.2016 р</a:t>
            </a:r>
            <a:r>
              <a:rPr lang="uk-UA" sz="1600" dirty="0" smtClean="0">
                <a:latin typeface="Times New Roman"/>
                <a:ea typeface="Times New Roman"/>
                <a:cs typeface="Times New Roman"/>
              </a:rPr>
              <a:t>.)</a:t>
            </a:r>
            <a:endParaRPr lang="ru-RU" sz="1600" dirty="0">
              <a:latin typeface="Arial"/>
              <a:ea typeface="Times New Roman"/>
              <a:cs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uk-UA" sz="1600" dirty="0">
                <a:latin typeface="Times New Roman"/>
                <a:ea typeface="Times New Roman"/>
                <a:cs typeface="Times New Roman"/>
              </a:rPr>
              <a:t>Участь у </a:t>
            </a:r>
            <a:r>
              <a:rPr lang="uk-UA" sz="1600" b="1" dirty="0">
                <a:latin typeface="Times New Roman"/>
                <a:ea typeface="Times New Roman"/>
                <a:cs typeface="Times New Roman"/>
              </a:rPr>
              <a:t>фокус-групі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 з командою тренерів Харківської області та Крістофера </a:t>
            </a:r>
            <a:r>
              <a:rPr lang="uk-UA" sz="1600" dirty="0" err="1">
                <a:latin typeface="Times New Roman"/>
                <a:ea typeface="Times New Roman"/>
                <a:cs typeface="Times New Roman"/>
              </a:rPr>
              <a:t>Талбот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 і Майкла </a:t>
            </a:r>
            <a:r>
              <a:rPr lang="uk-UA" sz="1600" dirty="0" err="1">
                <a:latin typeface="Times New Roman"/>
                <a:ea typeface="Times New Roman"/>
                <a:cs typeface="Times New Roman"/>
              </a:rPr>
              <a:t>Весселса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, консультантів представництва Дитячого фонду ООН (</a:t>
            </a:r>
            <a:r>
              <a:rPr lang="en-US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UNICEF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) в рамках програми комплексної психосоціальної підтримки (м. Харків, 16.11.2016 р</a:t>
            </a:r>
            <a:r>
              <a:rPr lang="uk-UA" sz="1600" dirty="0" smtClean="0">
                <a:latin typeface="Times New Roman"/>
                <a:ea typeface="Times New Roman"/>
                <a:cs typeface="Times New Roman"/>
              </a:rPr>
              <a:t>.)</a:t>
            </a:r>
            <a:endParaRPr lang="ru-RU" sz="1600" dirty="0">
              <a:latin typeface="Arial"/>
              <a:ea typeface="Times New Roman"/>
              <a:cs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uk-UA" sz="1600" dirty="0">
                <a:latin typeface="Times New Roman"/>
                <a:ea typeface="Times New Roman"/>
                <a:cs typeface="Times New Roman"/>
              </a:rPr>
              <a:t>Участь у </a:t>
            </a:r>
            <a:r>
              <a:rPr lang="uk-UA" sz="1600" b="1" dirty="0">
                <a:latin typeface="Times New Roman"/>
                <a:ea typeface="Times New Roman"/>
                <a:cs typeface="Times New Roman"/>
              </a:rPr>
              <a:t>робочій зустрічі проекту 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«Комплексна психосоціальна підтримка дітей, підлітків та сімей, що постраждали внаслідок військового конфлікту в Україні» (</a:t>
            </a:r>
            <a:r>
              <a:rPr lang="uk-UA" sz="1600" dirty="0" err="1" smtClean="0">
                <a:latin typeface="Times New Roman"/>
                <a:ea typeface="Times New Roman"/>
                <a:cs typeface="Times New Roman"/>
              </a:rPr>
              <a:t>м.Київ</a:t>
            </a:r>
            <a:r>
              <a:rPr lang="uk-UA" sz="1600" dirty="0">
                <a:latin typeface="Times New Roman"/>
                <a:ea typeface="Times New Roman"/>
                <a:cs typeface="Times New Roman"/>
              </a:rPr>
              <a:t>, </a:t>
            </a:r>
            <a:r>
              <a:rPr lang="uk-UA" sz="1600" dirty="0" smtClean="0">
                <a:latin typeface="Times New Roman"/>
                <a:ea typeface="Times New Roman"/>
                <a:cs typeface="Times New Roman"/>
              </a:rPr>
              <a:t>НаУКМА,3-4.12.2016 р.)</a:t>
            </a:r>
            <a:endParaRPr lang="ru-RU" sz="1600" dirty="0">
              <a:effectLst/>
              <a:latin typeface="Arial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83645" y="32421"/>
            <a:ext cx="2250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215" algn="just"/>
            <a:r>
              <a:rPr lang="uk-UA" b="1" dirty="0" smtClean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Обмін досвідом</a:t>
            </a:r>
            <a:endParaRPr lang="ru-RU" b="1" dirty="0">
              <a:solidFill>
                <a:srgbClr val="006600"/>
              </a:solidFill>
              <a:latin typeface="Arial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55060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8380"/>
            <a:ext cx="8712968" cy="2273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r>
              <a:rPr lang="uk-UA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Участь</a:t>
            </a:r>
            <a:r>
              <a:rPr lang="uk-UA" sz="16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uk-UA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 </a:t>
            </a:r>
            <a:r>
              <a:rPr lang="ru-RU" sz="16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науково-методичн</a:t>
            </a:r>
            <a:r>
              <a:rPr lang="uk-UA" sz="16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ій</a:t>
            </a:r>
            <a:r>
              <a:rPr lang="ru-RU" sz="1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конференці</a:t>
            </a:r>
            <a:r>
              <a:rPr lang="uk-UA" sz="1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ї</a:t>
            </a:r>
            <a:r>
              <a:rPr lang="ru-RU" sz="1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у </a:t>
            </a:r>
            <a:r>
              <a:rPr lang="ru-RU" sz="16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формі</a:t>
            </a:r>
            <a:r>
              <a:rPr lang="ru-RU" sz="1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вебінару</a:t>
            </a:r>
            <a:r>
              <a:rPr lang="ru-RU" sz="1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педагогічних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працівників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дошкільних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загальноосвітніх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навчальних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закладів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за темою "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Підсумки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реалізації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двох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компонентів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проекту "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Вчимося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жити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разом":</a:t>
            </a:r>
            <a:r>
              <a:rPr lang="ru-RU" sz="1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"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Навички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кризового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консультування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та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розвиток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психосоціальної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стійкості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до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стресу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у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дітей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" та "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Навчання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на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основі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життєвих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навичок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 (</a:t>
            </a:r>
            <a:r>
              <a:rPr lang="uk-UA" sz="16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КВНЗ «ХАНО»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18.01.2017</a:t>
            </a:r>
            <a:r>
              <a:rPr lang="uk-UA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</a:t>
            </a:r>
            <a:r>
              <a:rPr lang="uk-UA" sz="16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r>
              <a:rPr lang="uk-UA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5B5B5B"/>
                </a:solidFill>
                <a:latin typeface="Arial"/>
                <a:ea typeface="Calibri"/>
                <a:cs typeface="Times New Roman"/>
              </a:rPr>
              <a:t/>
            </a:r>
            <a:br>
              <a:rPr lang="ru-RU" dirty="0">
                <a:solidFill>
                  <a:srgbClr val="5B5B5B"/>
                </a:solidFill>
                <a:latin typeface="Arial"/>
                <a:ea typeface="Calibri"/>
                <a:cs typeface="Times New Roman"/>
              </a:rPr>
            </a:b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33028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72919" y="70864"/>
            <a:ext cx="2432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u="sng" dirty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М</a:t>
            </a:r>
            <a:r>
              <a:rPr lang="ru-RU" b="1" u="sng" dirty="0" err="1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етодичн</a:t>
            </a:r>
            <a:r>
              <a:rPr lang="uk-UA" b="1" u="sng" dirty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і</a:t>
            </a:r>
            <a:r>
              <a:rPr lang="ru-RU" b="1" u="sng" dirty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u="sng" dirty="0" err="1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розроб</a:t>
            </a:r>
            <a:r>
              <a:rPr lang="uk-UA" b="1" u="sng" dirty="0" err="1" smtClean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ки</a:t>
            </a:r>
            <a:r>
              <a:rPr lang="uk-UA" b="1" u="sng" dirty="0" smtClean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b="1" u="sng" dirty="0">
              <a:solidFill>
                <a:srgbClr val="0066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37625" y="3296091"/>
            <a:ext cx="2147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u="sng" dirty="0">
                <a:solidFill>
                  <a:srgbClr val="006600"/>
                </a:solidFill>
                <a:latin typeface="Times New Roman"/>
                <a:ea typeface="Calibri"/>
                <a:cs typeface="Times New Roman"/>
              </a:rPr>
              <a:t>Друковані </a:t>
            </a:r>
            <a:r>
              <a:rPr lang="uk-UA" b="1" u="sng" dirty="0" smtClean="0">
                <a:solidFill>
                  <a:srgbClr val="006600"/>
                </a:solidFill>
                <a:latin typeface="Times New Roman"/>
                <a:ea typeface="Calibri"/>
                <a:cs typeface="Times New Roman"/>
              </a:rPr>
              <a:t>роботи </a:t>
            </a:r>
            <a:endParaRPr lang="ru-RU" b="1" u="sng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92542" y="449527"/>
            <a:ext cx="1728192" cy="2308324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algn="just"/>
            <a:r>
              <a:rPr lang="uk-UA" b="1" dirty="0" smtClean="0">
                <a:latin typeface="Times New Roman"/>
                <a:ea typeface="Times New Roman"/>
              </a:rPr>
              <a:t>Міні-проект </a:t>
            </a:r>
            <a:r>
              <a:rPr lang="uk-UA" b="1" dirty="0">
                <a:latin typeface="Times New Roman"/>
                <a:ea typeface="Times New Roman"/>
              </a:rPr>
              <a:t>мобільної роботи із молоддю</a:t>
            </a:r>
            <a:r>
              <a:rPr lang="uk-UA" dirty="0">
                <a:latin typeface="Times New Roman"/>
                <a:ea typeface="Times New Roman"/>
              </a:rPr>
              <a:t> "Волонтерська крапелька </a:t>
            </a:r>
            <a:r>
              <a:rPr lang="uk-UA" dirty="0" smtClean="0">
                <a:latin typeface="Times New Roman"/>
                <a:ea typeface="Times New Roman"/>
              </a:rPr>
              <a:t>добра»</a:t>
            </a:r>
          </a:p>
          <a:p>
            <a:pPr algn="just"/>
            <a:r>
              <a:rPr lang="uk-UA" dirty="0" smtClean="0">
                <a:latin typeface="Times New Roman"/>
                <a:ea typeface="Times New Roman"/>
              </a:rPr>
              <a:t>(2014-2017 </a:t>
            </a:r>
            <a:r>
              <a:rPr lang="uk-UA" dirty="0" err="1" smtClean="0">
                <a:latin typeface="Times New Roman"/>
                <a:ea typeface="Times New Roman"/>
              </a:rPr>
              <a:t>р.р</a:t>
            </a:r>
            <a:r>
              <a:rPr lang="uk-UA" dirty="0" smtClean="0">
                <a:latin typeface="Times New Roman"/>
                <a:ea typeface="Times New Roman"/>
              </a:rPr>
              <a:t>.)</a:t>
            </a:r>
            <a:endParaRPr lang="ru-RU" dirty="0"/>
          </a:p>
        </p:txBody>
      </p:sp>
      <p:pic>
        <p:nvPicPr>
          <p:cNvPr id="6146" name="Picture 2" descr="F:\соц.мобильная работа с молодежью 2014-15 г. Новая папка\емблема волонтерської організації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34" y="458085"/>
            <a:ext cx="1831237" cy="143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20" y="3724537"/>
            <a:ext cx="1908175" cy="3033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605" y="3724537"/>
            <a:ext cx="2048627" cy="302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26" y="1896575"/>
            <a:ext cx="1420452" cy="174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094818" y="3671552"/>
            <a:ext cx="2376264" cy="3139321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Науково-методичний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Шкільному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психологу усе для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№5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травень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Тренінг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"Я"-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обдарованих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підлітків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ВГ «Основа», 2013. – 7 с.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3671552"/>
            <a:ext cx="2376263" cy="3139321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Стаття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районній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газеті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Вісті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Дергачівщини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військово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службовцям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№41 (9145) члени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волонтерської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Малоданилівського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ліцею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Краплина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добра» (11.10.2014.р.).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65348"/>
            <a:ext cx="3168351" cy="2138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7020271" y="467005"/>
            <a:ext cx="2016224" cy="2031325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algn="just"/>
            <a:r>
              <a:rPr lang="uk-UA" b="1" dirty="0" smtClean="0">
                <a:latin typeface="Times New Roman"/>
                <a:ea typeface="Times New Roman"/>
              </a:rPr>
              <a:t>Пам’ятки для батьків майбутніх першокласників</a:t>
            </a:r>
            <a:endParaRPr lang="uk-UA" dirty="0" smtClean="0">
              <a:latin typeface="Times New Roman"/>
              <a:ea typeface="Times New Roman"/>
            </a:endParaRPr>
          </a:p>
          <a:p>
            <a:pPr algn="just"/>
            <a:r>
              <a:rPr lang="uk-UA" dirty="0" smtClean="0">
                <a:latin typeface="Times New Roman"/>
                <a:ea typeface="Times New Roman"/>
              </a:rPr>
              <a:t>(2015 р.)</a:t>
            </a:r>
          </a:p>
          <a:p>
            <a:pPr algn="just"/>
            <a:endParaRPr lang="uk-UA" dirty="0">
              <a:latin typeface="Times New Roman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4166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1219</Words>
  <Application>Microsoft Office PowerPoint</Application>
  <PresentationFormat>Экран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Пономаренко</dc:creator>
  <cp:lastModifiedBy>Елена Пономаренко</cp:lastModifiedBy>
  <cp:revision>31</cp:revision>
  <dcterms:created xsi:type="dcterms:W3CDTF">2017-01-09T19:07:49Z</dcterms:created>
  <dcterms:modified xsi:type="dcterms:W3CDTF">2017-03-13T06:35:58Z</dcterms:modified>
</cp:coreProperties>
</file>