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4" r:id="rId2"/>
    <p:sldId id="306" r:id="rId3"/>
    <p:sldId id="312" r:id="rId4"/>
    <p:sldId id="288" r:id="rId5"/>
    <p:sldId id="307" r:id="rId6"/>
    <p:sldId id="308" r:id="rId7"/>
    <p:sldId id="276" r:id="rId8"/>
    <p:sldId id="290" r:id="rId9"/>
    <p:sldId id="291" r:id="rId10"/>
    <p:sldId id="310" r:id="rId11"/>
    <p:sldId id="266" r:id="rId12"/>
    <p:sldId id="265" r:id="rId13"/>
    <p:sldId id="280" r:id="rId1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5F310"/>
    <a:srgbClr val="F2DC36"/>
    <a:srgbClr val="99CCFF"/>
    <a:srgbClr val="6699FF"/>
    <a:srgbClr val="002948"/>
    <a:srgbClr val="004274"/>
    <a:srgbClr val="421C5E"/>
    <a:srgbClr val="0043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46" autoAdjust="0"/>
    <p:restoredTop sz="92639" autoAdjust="0"/>
  </p:normalViewPr>
  <p:slideViewPr>
    <p:cSldViewPr>
      <p:cViewPr varScale="1">
        <p:scale>
          <a:sx n="115" d="100"/>
          <a:sy n="115" d="100"/>
        </p:scale>
        <p:origin x="1302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1650" y="3121026"/>
            <a:ext cx="7772400" cy="983456"/>
          </a:xfrm>
        </p:spPr>
        <p:txBody>
          <a:bodyPr anchor="b"/>
          <a:lstStyle>
            <a:lvl1pPr algn="ctr">
              <a:defRPr sz="6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301332"/>
            <a:ext cx="6858000" cy="6778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BFBF7D-A72A-4CCE-86E3-23968341524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234246"/>
      </p:ext>
    </p:extLst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E152D-2E7A-4259-9617-B10010CE8D1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868043"/>
      </p:ext>
    </p:extLst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368B3-0AE7-4C0E-B09A-3C3B65C56E9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066492"/>
      </p:ext>
    </p:extLst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95949-28AC-4E57-89CF-CC96E8DFC32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210688"/>
      </p:ext>
    </p:extLst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9CFCE-D57D-4E46-9EFE-3082D8C8471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75943"/>
      </p:ext>
    </p:extLst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B33C9-D737-4137-A7E9-E832B7A0380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880712"/>
      </p:ext>
    </p:extLst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66378-CB04-4C56-A5BC-2B7C15A5AF1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687633"/>
      </p:ext>
    </p:extLst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A1D8C-6B69-49B9-B12A-D734920070B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853639"/>
      </p:ext>
    </p:extLst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7E7EB-AEBF-4B48-8CFD-52EE6F624E1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588129"/>
      </p:ext>
    </p:extLst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E5975-DBB9-428A-B302-7A219DE633D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997453"/>
      </p:ext>
    </p:extLst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A294A-0D98-4343-988C-9C7A0903CDA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552869"/>
      </p:ext>
    </p:extLst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11B167-DEB1-4E2B-B1DB-CFD06CC70DC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Arial" charset="0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Arial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Arial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Arial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 Light" panose="020F0302020204030204" pitchFamily="34" charset="0"/>
          <a:ea typeface="Arial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Arial" charset="0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Arial" charset="0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Arial" charset="0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Arial" charset="0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59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3325" y="1041210"/>
            <a:ext cx="3167640" cy="4721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CustomShape 1"/>
          <p:cNvSpPr/>
          <p:nvPr/>
        </p:nvSpPr>
        <p:spPr>
          <a:xfrm>
            <a:off x="2195736" y="1174549"/>
            <a:ext cx="3816424" cy="4454362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90000" dist="50800" dir="5400000" sy="-100000" algn="bl" rotWithShape="0"/>
          </a:effectLst>
        </p:spPr>
        <p:txBody>
          <a:bodyPr lIns="90000" tIns="45000" rIns="90000" bIns="45000"/>
          <a:lstStyle/>
          <a:p>
            <a:pPr algn="ctr" eaLnBrk="1" hangingPunct="1">
              <a:defRPr/>
            </a:pPr>
            <a:endParaRPr lang="uk-UA" sz="2800" b="1" i="1" dirty="0" smtClean="0">
              <a:solidFill>
                <a:srgbClr val="004A82"/>
              </a:solidFill>
              <a:latin typeface="Arial"/>
            </a:endParaRPr>
          </a:p>
          <a:p>
            <a:pPr algn="ctr" eaLnBrk="1" hangingPunct="1">
              <a:defRPr/>
            </a:pPr>
            <a:endParaRPr lang="uk-UA" sz="2800" b="1" i="1" dirty="0">
              <a:solidFill>
                <a:srgbClr val="004A82"/>
              </a:solidFill>
              <a:latin typeface="Arial"/>
            </a:endParaRPr>
          </a:p>
          <a:p>
            <a:pPr algn="ctr" eaLnBrk="1" hangingPunct="1">
              <a:defRPr/>
            </a:pPr>
            <a:r>
              <a:rPr lang="uk-UA" sz="2800" b="1" i="1" dirty="0" smtClean="0">
                <a:solidFill>
                  <a:srgbClr val="004A82"/>
                </a:solidFill>
                <a:latin typeface="Arial"/>
              </a:rPr>
              <a:t>З досвіду роботи </a:t>
            </a:r>
          </a:p>
          <a:p>
            <a:pPr algn="ctr" eaLnBrk="1" hangingPunct="1">
              <a:defRPr/>
            </a:pPr>
            <a:endParaRPr lang="uk-UA" sz="2800" b="1" i="1" dirty="0">
              <a:solidFill>
                <a:srgbClr val="004A82"/>
              </a:solidFill>
              <a:latin typeface="Arial"/>
            </a:endParaRPr>
          </a:p>
          <a:p>
            <a:pPr algn="ctr" eaLnBrk="1" hangingPunct="1">
              <a:defRPr/>
            </a:pPr>
            <a:r>
              <a:rPr lang="uk-UA" sz="2800" b="1" i="1" dirty="0" smtClean="0">
                <a:solidFill>
                  <a:srgbClr val="004A82"/>
                </a:solidFill>
                <a:latin typeface="Arial"/>
              </a:rPr>
              <a:t>учителя фізичної культури</a:t>
            </a:r>
          </a:p>
          <a:p>
            <a:pPr algn="ctr" eaLnBrk="1" hangingPunct="1">
              <a:defRPr/>
            </a:pPr>
            <a:endParaRPr lang="ru-RU" sz="2800" b="1" i="1" dirty="0">
              <a:solidFill>
                <a:srgbClr val="004A82"/>
              </a:solidFill>
              <a:latin typeface="Arial"/>
            </a:endParaRPr>
          </a:p>
          <a:p>
            <a:pPr algn="ctr" eaLnBrk="1" hangingPunct="1">
              <a:defRPr/>
            </a:pPr>
            <a:r>
              <a:rPr lang="ru-RU" sz="2800" b="1" i="1" dirty="0" err="1" smtClean="0">
                <a:solidFill>
                  <a:srgbClr val="004274"/>
                </a:solidFill>
                <a:latin typeface="Arial"/>
              </a:rPr>
              <a:t>Лутай</a:t>
            </a:r>
            <a:r>
              <a:rPr lang="ru-RU" sz="2800" b="1" i="1" dirty="0" smtClean="0">
                <a:solidFill>
                  <a:srgbClr val="004274"/>
                </a:solidFill>
                <a:latin typeface="Arial"/>
              </a:rPr>
              <a:t> </a:t>
            </a:r>
          </a:p>
          <a:p>
            <a:pPr algn="ctr" eaLnBrk="1" hangingPunct="1">
              <a:defRPr/>
            </a:pPr>
            <a:r>
              <a:rPr lang="ru-RU" sz="2800" b="1" i="1" dirty="0" err="1" smtClean="0">
                <a:solidFill>
                  <a:srgbClr val="004274"/>
                </a:solidFill>
                <a:latin typeface="Arial"/>
              </a:rPr>
              <a:t>Юлії</a:t>
            </a:r>
            <a:r>
              <a:rPr lang="ru-RU" sz="2800" b="1" i="1" dirty="0" smtClean="0">
                <a:solidFill>
                  <a:srgbClr val="004274"/>
                </a:solidFill>
                <a:latin typeface="Arial"/>
              </a:rPr>
              <a:t> </a:t>
            </a:r>
            <a:r>
              <a:rPr lang="ru-RU" sz="2800" b="1" i="1" dirty="0" err="1" smtClean="0">
                <a:solidFill>
                  <a:srgbClr val="004274"/>
                </a:solidFill>
                <a:latin typeface="Arial"/>
              </a:rPr>
              <a:t>Миколаївни</a:t>
            </a:r>
            <a:endParaRPr lang="ru-RU" dirty="0">
              <a:solidFill>
                <a:srgbClr val="004274"/>
              </a:solidFill>
            </a:endParaRPr>
          </a:p>
          <a:p>
            <a:pPr algn="ctr" eaLnBrk="1" hangingPunct="1">
              <a:defRPr/>
            </a:pPr>
            <a:endParaRPr lang="ru-RU" sz="2800" b="1" dirty="0" smtClean="0">
              <a:solidFill>
                <a:srgbClr val="004274"/>
              </a:solidFill>
              <a:latin typeface="Arial"/>
            </a:endParaRPr>
          </a:p>
          <a:p>
            <a:pPr algn="ctr" eaLnBrk="1" hangingPunct="1">
              <a:defRPr/>
            </a:pPr>
            <a:endParaRPr lang="uk-UA" sz="2800" b="1" dirty="0">
              <a:solidFill>
                <a:srgbClr val="004274"/>
              </a:solidFill>
              <a:latin typeface="Arial"/>
            </a:endParaRPr>
          </a:p>
          <a:p>
            <a:pPr algn="ctr" eaLnBrk="1" hangingPunct="1">
              <a:defRPr/>
            </a:pPr>
            <a:endParaRPr lang="ru-RU" sz="2800" b="1" dirty="0">
              <a:solidFill>
                <a:srgbClr val="004274"/>
              </a:solidFill>
              <a:latin typeface="Arial"/>
            </a:endParaRPr>
          </a:p>
          <a:p>
            <a:pPr algn="ctr" eaLnBrk="1" hangingPunct="1">
              <a:defRPr/>
            </a:pPr>
            <a:endParaRPr dirty="0">
              <a:solidFill>
                <a:srgbClr val="004274"/>
              </a:solidFill>
            </a:endParaRPr>
          </a:p>
        </p:txBody>
      </p:sp>
      <p:sp>
        <p:nvSpPr>
          <p:cNvPr id="16" name="CustomShape 2"/>
          <p:cNvSpPr/>
          <p:nvPr/>
        </p:nvSpPr>
        <p:spPr>
          <a:xfrm>
            <a:off x="157163" y="173038"/>
            <a:ext cx="8783637" cy="820737"/>
          </a:xfrm>
          <a:prstGeom prst="rect">
            <a:avLst/>
          </a:prstGeom>
          <a:solidFill>
            <a:srgbClr val="99CCFF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5000" rIns="90000" bIns="45000"/>
          <a:lstStyle/>
          <a:p>
            <a:pPr algn="ctr" eaLnBrk="1" hangingPunct="1">
              <a:defRPr/>
            </a:pPr>
            <a:r>
              <a:rPr lang="ru-RU" sz="2400" dirty="0" err="1">
                <a:solidFill>
                  <a:srgbClr val="002948"/>
                </a:solidFill>
                <a:latin typeface="Arial"/>
              </a:rPr>
              <a:t>Малоданилівский</a:t>
            </a:r>
            <a:r>
              <a:rPr lang="ru-RU" sz="2400" dirty="0">
                <a:solidFill>
                  <a:srgbClr val="002948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002948"/>
                </a:solidFill>
                <a:latin typeface="Arial"/>
              </a:rPr>
              <a:t>ліцей</a:t>
            </a:r>
            <a:r>
              <a:rPr lang="ru-RU" sz="2400" dirty="0">
                <a:solidFill>
                  <a:srgbClr val="002948"/>
                </a:solidFill>
                <a:latin typeface="Arial"/>
              </a:rPr>
              <a:t> </a:t>
            </a:r>
            <a:endParaRPr dirty="0">
              <a:solidFill>
                <a:srgbClr val="002948"/>
              </a:solidFill>
            </a:endParaRPr>
          </a:p>
          <a:p>
            <a:pPr algn="ctr" eaLnBrk="1" hangingPunct="1">
              <a:defRPr/>
            </a:pPr>
            <a:r>
              <a:rPr lang="ru-RU" sz="2400" dirty="0" err="1">
                <a:solidFill>
                  <a:srgbClr val="002948"/>
                </a:solidFill>
                <a:latin typeface="Arial"/>
              </a:rPr>
              <a:t>Дергачівської</a:t>
            </a:r>
            <a:r>
              <a:rPr lang="ru-RU" sz="2400" dirty="0">
                <a:solidFill>
                  <a:srgbClr val="002948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002948"/>
                </a:solidFill>
                <a:latin typeface="Arial"/>
              </a:rPr>
              <a:t>районної</a:t>
            </a:r>
            <a:r>
              <a:rPr lang="ru-RU" sz="2400" dirty="0">
                <a:solidFill>
                  <a:srgbClr val="002948"/>
                </a:solidFill>
                <a:latin typeface="Arial"/>
              </a:rPr>
              <a:t> ради </a:t>
            </a:r>
            <a:r>
              <a:rPr lang="ru-RU" sz="2400" dirty="0" err="1">
                <a:solidFill>
                  <a:srgbClr val="002948"/>
                </a:solidFill>
                <a:latin typeface="Arial"/>
              </a:rPr>
              <a:t>Харківської</a:t>
            </a:r>
            <a:r>
              <a:rPr lang="ru-RU" sz="2400" dirty="0">
                <a:solidFill>
                  <a:srgbClr val="002948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002948"/>
                </a:solidFill>
                <a:latin typeface="Arial"/>
              </a:rPr>
              <a:t>області</a:t>
            </a:r>
            <a:endParaRPr dirty="0">
              <a:solidFill>
                <a:srgbClr val="002948"/>
              </a:solidFill>
            </a:endParaRPr>
          </a:p>
        </p:txBody>
      </p:sp>
      <p:pic>
        <p:nvPicPr>
          <p:cNvPr id="30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3" y="1268760"/>
            <a:ext cx="1714501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420" y="5384013"/>
            <a:ext cx="14478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клас\лилии парк г\P60501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4130" y="551192"/>
            <a:ext cx="2567736" cy="19258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292" name="CustomShape 1"/>
          <p:cNvSpPr>
            <a:spLocks noChangeArrowheads="1"/>
          </p:cNvSpPr>
          <p:nvPr/>
        </p:nvSpPr>
        <p:spPr bwMode="auto">
          <a:xfrm>
            <a:off x="3300413" y="203200"/>
            <a:ext cx="2433637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sz="2800" b="1" i="1">
                <a:solidFill>
                  <a:srgbClr val="FF0000"/>
                </a:solidFill>
                <a:latin typeface="Calibri" panose="020F0502020204030204" pitchFamily="34" charset="0"/>
              </a:rPr>
              <a:t>Стежками рідного краю</a:t>
            </a:r>
            <a:endParaRPr lang="ru-RU"/>
          </a:p>
        </p:txBody>
      </p:sp>
      <p:pic>
        <p:nvPicPr>
          <p:cNvPr id="9" name="Picture 1" descr="C:\Users\Lulu\Desktop\фото для\IMG_41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710224"/>
            <a:ext cx="2097268" cy="2807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4" descr="D:\клас\еко парк 2014 лето\P60409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9192" y="2628925"/>
            <a:ext cx="2348806" cy="17616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3" descr="D:\клас\лилии парк г\P60501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7318" y="706324"/>
            <a:ext cx="2616590" cy="19624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1" descr="D:\клас\Весна 2014\весна 2014 27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17279" y="2852936"/>
            <a:ext cx="2739932" cy="20549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2" descr="D:\клас\весна 2013\P409010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34284" y="2683275"/>
            <a:ext cx="2564663" cy="19234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5" descr="D:\ФОТОГРАФИИ\есхар соревн 2015\100NCD40\DSC_027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277" y="4565111"/>
            <a:ext cx="3348182" cy="2220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4" descr="D:\ФОТОГРАФИИ\эсхар\DSC_015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16615" y="4878520"/>
            <a:ext cx="2831649" cy="18827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6038850"/>
            <a:ext cx="8763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CustomShape 1"/>
          <p:cNvSpPr>
            <a:spLocks noChangeArrowheads="1"/>
          </p:cNvSpPr>
          <p:nvPr/>
        </p:nvSpPr>
        <p:spPr bwMode="auto">
          <a:xfrm>
            <a:off x="2328863" y="153988"/>
            <a:ext cx="23399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sz="2800" b="1" i="1">
                <a:solidFill>
                  <a:srgbClr val="FF0000"/>
                </a:solidFill>
                <a:latin typeface="Calibri" panose="020F0502020204030204" pitchFamily="34" charset="0"/>
              </a:rPr>
              <a:t>Кримськими стежками</a:t>
            </a:r>
            <a:endParaRPr lang="ru-RU"/>
          </a:p>
        </p:txBody>
      </p:sp>
      <p:pic>
        <p:nvPicPr>
          <p:cNvPr id="10" name="Picture 3" descr="C:\Users\Lulu\Desktop\фото для\P5040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469" y="628650"/>
            <a:ext cx="3528392" cy="26462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2" descr="C:\Users\Lulu\Desktop\фото для\P504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5637" y="558965"/>
            <a:ext cx="3611893" cy="2708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" descr="C:\Users\Lulu\Desktop\фото для\P50300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469" y="3829450"/>
            <a:ext cx="3707904" cy="2780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4" descr="D:\ФОТОГРАФИИ\эсхар\DSC_01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7296" y="3892660"/>
            <a:ext cx="3744416" cy="2489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C:\Users\Lulu\Desktop\статья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87903" y="1628800"/>
            <a:ext cx="2218405" cy="3415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265113"/>
            <a:ext cx="14478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" descr="D:\ФОТОГРАФИИ 2\карпаты 2015 лето 1\IMG_5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9336" y="260640"/>
            <a:ext cx="4247964" cy="2831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 descr="D:\ФОТОГРАФИИ\карпати Лена\карпаты август\DSC_16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47706" y="3284984"/>
            <a:ext cx="4680012" cy="3120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4" descr="C:\Users\Lulu\Desktop\все с телефона 2015\20150714_1124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64258" y="3535533"/>
            <a:ext cx="3491880" cy="26189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6" name="CustomShape 1"/>
          <p:cNvSpPr>
            <a:spLocks noChangeArrowheads="1"/>
          </p:cNvSpPr>
          <p:nvPr/>
        </p:nvSpPr>
        <p:spPr bwMode="auto">
          <a:xfrm>
            <a:off x="2716213" y="203200"/>
            <a:ext cx="19431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sz="2800" b="1" i="1">
                <a:solidFill>
                  <a:srgbClr val="FF0000"/>
                </a:solidFill>
                <a:latin typeface="Calibri" panose="020F0502020204030204" pitchFamily="34" charset="0"/>
              </a:rPr>
              <a:t>Стежками Карпат</a:t>
            </a:r>
            <a:endParaRPr lang="ru-RU"/>
          </a:p>
        </p:txBody>
      </p:sp>
      <p:pic>
        <p:nvPicPr>
          <p:cNvPr id="8" name="Picture 3" descr="C:\Users\Lulu\Desktop\все с телефона 2015\20150702_1352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1452" y="938612"/>
            <a:ext cx="2915816" cy="21868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333375"/>
            <a:ext cx="1555750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" t="18521" b="15204"/>
          <a:stretch>
            <a:fillRect/>
          </a:stretch>
        </p:blipFill>
        <p:spPr bwMode="auto">
          <a:xfrm>
            <a:off x="2372880" y="0"/>
            <a:ext cx="6778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CustomShape 1"/>
          <p:cNvSpPr>
            <a:spLocks noChangeArrowheads="1"/>
          </p:cNvSpPr>
          <p:nvPr/>
        </p:nvSpPr>
        <p:spPr bwMode="auto">
          <a:xfrm>
            <a:off x="755576" y="3717032"/>
            <a:ext cx="4033837" cy="367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uk-UA" sz="9600" b="1" i="1" dirty="0">
                <a:solidFill>
                  <a:srgbClr val="00B050"/>
                </a:solidFill>
                <a:latin typeface="Calibri" panose="020F0502020204030204" pitchFamily="34" charset="0"/>
              </a:rPr>
              <a:t>Дякую </a:t>
            </a:r>
          </a:p>
          <a:p>
            <a:pPr eaLnBrk="1" hangingPunct="1"/>
            <a:r>
              <a:rPr lang="uk-UA" sz="9600" b="1" i="1" dirty="0">
                <a:solidFill>
                  <a:srgbClr val="00B050"/>
                </a:solidFill>
                <a:latin typeface="Calibri" panose="020F0502020204030204" pitchFamily="34" charset="0"/>
              </a:rPr>
              <a:t>за увагу</a:t>
            </a:r>
            <a:endParaRPr lang="ru-RU" sz="9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236538"/>
            <a:ext cx="1920875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Прямоугольник 1"/>
          <p:cNvSpPr>
            <a:spLocks noChangeArrowheads="1"/>
          </p:cNvSpPr>
          <p:nvPr/>
        </p:nvSpPr>
        <p:spPr bwMode="auto">
          <a:xfrm>
            <a:off x="2555875" y="236538"/>
            <a:ext cx="31153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sz="3200" b="1" i="1" dirty="0">
                <a:solidFill>
                  <a:srgbClr val="660066"/>
                </a:solidFill>
                <a:latin typeface="Arial" panose="020B0604020202020204" pitchFamily="34" charset="0"/>
              </a:rPr>
              <a:t>Тема </a:t>
            </a:r>
            <a:r>
              <a:rPr lang="ru-RU" sz="3200" b="1" i="1" dirty="0" err="1" smtClean="0">
                <a:solidFill>
                  <a:srgbClr val="660066"/>
                </a:solidFill>
                <a:latin typeface="Arial" panose="020B0604020202020204" pitchFamily="34" charset="0"/>
              </a:rPr>
              <a:t>досвіду</a:t>
            </a:r>
            <a:r>
              <a:rPr lang="ru-RU" sz="3200" b="1" i="1" dirty="0" smtClean="0">
                <a:solidFill>
                  <a:srgbClr val="660066"/>
                </a:solidFill>
                <a:latin typeface="Arial" panose="020B0604020202020204" pitchFamily="34" charset="0"/>
              </a:rPr>
              <a:t>: </a:t>
            </a:r>
            <a:endParaRPr lang="ru-RU" sz="3200" i="1" dirty="0"/>
          </a:p>
        </p:txBody>
      </p:sp>
      <p:pic>
        <p:nvPicPr>
          <p:cNvPr id="10" name="Picture 1" descr="C:\Users\Lulu\Desktop\на блог\777\IMG_5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2144">
            <a:off x="4902982" y="3821859"/>
            <a:ext cx="3888978" cy="2609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101" name="CustomShape 1"/>
          <p:cNvSpPr>
            <a:spLocks noChangeArrowheads="1"/>
          </p:cNvSpPr>
          <p:nvPr/>
        </p:nvSpPr>
        <p:spPr bwMode="auto">
          <a:xfrm>
            <a:off x="215900" y="4584700"/>
            <a:ext cx="4679950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rgbClr val="7030A0"/>
                </a:solidFill>
              </a:rPr>
              <a:t>«</a:t>
            </a:r>
            <a:r>
              <a:rPr lang="ru-RU" sz="2800" b="1" dirty="0">
                <a:solidFill>
                  <a:srgbClr val="7030A0"/>
                </a:solidFill>
              </a:rPr>
              <a:t>Спорт </a:t>
            </a:r>
            <a:r>
              <a:rPr lang="ru-RU" sz="2800" b="1" dirty="0" err="1">
                <a:solidFill>
                  <a:srgbClr val="7030A0"/>
                </a:solidFill>
              </a:rPr>
              <a:t>стає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засобом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виховання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тоді</a:t>
            </a:r>
            <a:r>
              <a:rPr lang="ru-RU" sz="2800" b="1" dirty="0">
                <a:solidFill>
                  <a:srgbClr val="7030A0"/>
                </a:solidFill>
              </a:rPr>
              <a:t>, коли </a:t>
            </a:r>
            <a:r>
              <a:rPr lang="ru-RU" sz="2800" b="1" dirty="0" err="1">
                <a:solidFill>
                  <a:srgbClr val="7030A0"/>
                </a:solidFill>
              </a:rPr>
              <a:t>він</a:t>
            </a:r>
            <a:r>
              <a:rPr lang="ru-RU" sz="2800" b="1" dirty="0">
                <a:solidFill>
                  <a:srgbClr val="7030A0"/>
                </a:solidFill>
              </a:rPr>
              <a:t> – </a:t>
            </a:r>
            <a:r>
              <a:rPr lang="ru-RU" sz="2800" b="1" dirty="0" err="1">
                <a:solidFill>
                  <a:srgbClr val="7030A0"/>
                </a:solidFill>
              </a:rPr>
              <a:t>улюблене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заняття</a:t>
            </a:r>
            <a:r>
              <a:rPr lang="ru-RU" sz="2800" b="1" dirty="0">
                <a:solidFill>
                  <a:srgbClr val="7030A0"/>
                </a:solidFill>
              </a:rPr>
              <a:t> кожного»</a:t>
            </a:r>
            <a:endParaRPr lang="ru-RU" dirty="0">
              <a:solidFill>
                <a:srgbClr val="7030A0"/>
              </a:solidFill>
            </a:endParaRPr>
          </a:p>
          <a:p>
            <a:pPr algn="r" eaLnBrk="1" hangingPunct="1"/>
            <a:r>
              <a:rPr lang="ru-RU" sz="2400" b="1" i="1" dirty="0" err="1">
                <a:solidFill>
                  <a:srgbClr val="7030A0"/>
                </a:solidFill>
              </a:rPr>
              <a:t>В.Сухомлинського</a:t>
            </a:r>
            <a:r>
              <a:rPr lang="ru-RU" sz="2400" b="1" i="1" dirty="0">
                <a:solidFill>
                  <a:srgbClr val="7030A0"/>
                </a:solidFill>
              </a:rPr>
              <a:t>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102" name="CustomShape 2"/>
          <p:cNvSpPr>
            <a:spLocks noChangeArrowheads="1"/>
          </p:cNvSpPr>
          <p:nvPr/>
        </p:nvSpPr>
        <p:spPr bwMode="auto">
          <a:xfrm>
            <a:off x="1905000" y="906463"/>
            <a:ext cx="72390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«</a:t>
            </a:r>
            <a:r>
              <a:rPr lang="ru-RU" sz="3600" dirty="0" err="1">
                <a:solidFill>
                  <a:srgbClr val="421C5E"/>
                </a:solidFill>
                <a:latin typeface="Arial" panose="020B0604020202020204" pitchFamily="34" charset="0"/>
              </a:rPr>
              <a:t>Формування</a:t>
            </a:r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421C5E"/>
                </a:solidFill>
                <a:latin typeface="Arial" panose="020B0604020202020204" pitchFamily="34" charset="0"/>
              </a:rPr>
              <a:t>ціннісних</a:t>
            </a:r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421C5E"/>
                </a:solidFill>
                <a:latin typeface="Arial" panose="020B0604020202020204" pitchFamily="34" charset="0"/>
              </a:rPr>
              <a:t>орієнтацій</a:t>
            </a:r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421C5E"/>
                </a:solidFill>
                <a:latin typeface="Arial" panose="020B0604020202020204" pitchFamily="34" charset="0"/>
              </a:rPr>
              <a:t>особистості</a:t>
            </a:r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 на уроках </a:t>
            </a:r>
            <a:r>
              <a:rPr lang="ru-RU" sz="3600" dirty="0" err="1">
                <a:solidFill>
                  <a:srgbClr val="421C5E"/>
                </a:solidFill>
                <a:latin typeface="Arial" panose="020B0604020202020204" pitchFamily="34" charset="0"/>
              </a:rPr>
              <a:t>фізичної</a:t>
            </a:r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421C5E"/>
                </a:solidFill>
                <a:latin typeface="Arial" panose="020B0604020202020204" pitchFamily="34" charset="0"/>
              </a:rPr>
              <a:t>культури</a:t>
            </a:r>
            <a:r>
              <a:rPr lang="uk-UA" sz="3600" dirty="0">
                <a:solidFill>
                  <a:srgbClr val="421C5E"/>
                </a:solidFill>
              </a:rPr>
              <a:t>, </a:t>
            </a:r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як </a:t>
            </a:r>
            <a:r>
              <a:rPr lang="ru-RU" sz="3600" dirty="0" err="1" smtClean="0">
                <a:solidFill>
                  <a:srgbClr val="421C5E"/>
                </a:solidFill>
                <a:latin typeface="Arial" panose="020B0604020202020204" pitchFamily="34" charset="0"/>
              </a:rPr>
              <a:t>здоров'я</a:t>
            </a:r>
            <a:r>
              <a:rPr lang="ru-RU" sz="3600" dirty="0" smtClean="0">
                <a:solidFill>
                  <a:srgbClr val="421C5E"/>
                </a:solidFill>
                <a:latin typeface="Arial" panose="020B0604020202020204" pitchFamily="34" charset="0"/>
              </a:rPr>
              <a:t>- </a:t>
            </a:r>
            <a:r>
              <a:rPr lang="ru-RU" sz="3600" dirty="0" err="1">
                <a:solidFill>
                  <a:srgbClr val="421C5E"/>
                </a:solidFill>
                <a:latin typeface="Arial" panose="020B0604020202020204" pitchFamily="34" charset="0"/>
              </a:rPr>
              <a:t>зберігаючий</a:t>
            </a:r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421C5E"/>
                </a:solidFill>
                <a:latin typeface="Arial" panose="020B0604020202020204" pitchFamily="34" charset="0"/>
              </a:rPr>
              <a:t>спосіб</a:t>
            </a:r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421C5E"/>
                </a:solidFill>
                <a:latin typeface="Arial" panose="020B0604020202020204" pitchFamily="34" charset="0"/>
              </a:rPr>
              <a:t>життя</a:t>
            </a:r>
            <a:r>
              <a:rPr lang="ru-RU" sz="3600" dirty="0">
                <a:solidFill>
                  <a:srgbClr val="421C5E"/>
                </a:solidFill>
                <a:latin typeface="Arial" panose="020B0604020202020204" pitchFamily="34" charset="0"/>
              </a:rPr>
              <a:t>»</a:t>
            </a:r>
            <a:endParaRPr lang="ru-RU" sz="3600" dirty="0">
              <a:solidFill>
                <a:srgbClr val="421C5E"/>
              </a:solidFill>
            </a:endParaRPr>
          </a:p>
        </p:txBody>
      </p:sp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347330" y="3772762"/>
            <a:ext cx="36077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sz="2800" b="1" i="1" dirty="0" err="1" smtClean="0">
                <a:solidFill>
                  <a:srgbClr val="660066"/>
                </a:solidFill>
                <a:latin typeface="Arial" panose="020B0604020202020204" pitchFamily="34" charset="0"/>
              </a:rPr>
              <a:t>Професійне</a:t>
            </a:r>
            <a:r>
              <a:rPr lang="ru-RU" sz="2800" b="1" i="1" dirty="0" smtClean="0">
                <a:solidFill>
                  <a:srgbClr val="660066"/>
                </a:solidFill>
                <a:latin typeface="Arial" panose="020B0604020202020204" pitchFamily="34" charset="0"/>
              </a:rPr>
              <a:t> кредо:</a:t>
            </a:r>
            <a:endParaRPr lang="ru-RU" sz="2800" i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73"/>
          <p:cNvGrpSpPr>
            <a:grpSpLocks/>
          </p:cNvGrpSpPr>
          <p:nvPr/>
        </p:nvGrpSpPr>
        <p:grpSpPr bwMode="auto">
          <a:xfrm>
            <a:off x="4644008" y="260648"/>
            <a:ext cx="4071937" cy="3643312"/>
            <a:chOff x="672" y="1344"/>
            <a:chExt cx="2130" cy="1968"/>
          </a:xfrm>
        </p:grpSpPr>
        <p:sp>
          <p:nvSpPr>
            <p:cNvPr id="10" name="AutoShape 74"/>
            <p:cNvSpPr>
              <a:spLocks noChangeArrowheads="1"/>
            </p:cNvSpPr>
            <p:nvPr/>
          </p:nvSpPr>
          <p:spPr bwMode="gray">
            <a:xfrm>
              <a:off x="672" y="1872"/>
              <a:ext cx="2112" cy="1440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CCECFF"/>
                </a:gs>
                <a:gs pos="100000">
                  <a:srgbClr val="FFFFFF"/>
                </a:gs>
              </a:gsLst>
              <a:lin ang="18900000" scaled="1"/>
            </a:gradFill>
            <a:ln w="50800">
              <a:solidFill>
                <a:srgbClr val="7099E2"/>
              </a:solidFill>
              <a:round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" name="Group 75"/>
            <p:cNvGrpSpPr>
              <a:grpSpLocks/>
            </p:cNvGrpSpPr>
            <p:nvPr/>
          </p:nvGrpSpPr>
          <p:grpSpPr bwMode="auto">
            <a:xfrm>
              <a:off x="2304" y="1344"/>
              <a:ext cx="498" cy="1245"/>
              <a:chOff x="2304" y="1344"/>
              <a:chExt cx="498" cy="1245"/>
            </a:xfrm>
          </p:grpSpPr>
          <p:sp>
            <p:nvSpPr>
              <p:cNvPr id="12" name="Freeform 76"/>
              <p:cNvSpPr>
                <a:spLocks/>
              </p:cNvSpPr>
              <p:nvPr/>
            </p:nvSpPr>
            <p:spPr bwMode="gray">
              <a:xfrm>
                <a:off x="2425" y="1344"/>
                <a:ext cx="233" cy="254"/>
              </a:xfrm>
              <a:custGeom>
                <a:avLst/>
                <a:gdLst>
                  <a:gd name="T0" fmla="*/ 133 w 267"/>
                  <a:gd name="T1" fmla="*/ 0 h 292"/>
                  <a:gd name="T2" fmla="*/ 161 w 267"/>
                  <a:gd name="T3" fmla="*/ 3 h 292"/>
                  <a:gd name="T4" fmla="*/ 186 w 267"/>
                  <a:gd name="T5" fmla="*/ 12 h 292"/>
                  <a:gd name="T6" fmla="*/ 209 w 267"/>
                  <a:gd name="T7" fmla="*/ 25 h 292"/>
                  <a:gd name="T8" fmla="*/ 228 w 267"/>
                  <a:gd name="T9" fmla="*/ 42 h 292"/>
                  <a:gd name="T10" fmla="*/ 245 w 267"/>
                  <a:gd name="T11" fmla="*/ 64 h 292"/>
                  <a:gd name="T12" fmla="*/ 257 w 267"/>
                  <a:gd name="T13" fmla="*/ 88 h 292"/>
                  <a:gd name="T14" fmla="*/ 265 w 267"/>
                  <a:gd name="T15" fmla="*/ 116 h 292"/>
                  <a:gd name="T16" fmla="*/ 267 w 267"/>
                  <a:gd name="T17" fmla="*/ 146 h 292"/>
                  <a:gd name="T18" fmla="*/ 265 w 267"/>
                  <a:gd name="T19" fmla="*/ 175 h 292"/>
                  <a:gd name="T20" fmla="*/ 257 w 267"/>
                  <a:gd name="T21" fmla="*/ 203 h 292"/>
                  <a:gd name="T22" fmla="*/ 245 w 267"/>
                  <a:gd name="T23" fmla="*/ 227 h 292"/>
                  <a:gd name="T24" fmla="*/ 228 w 267"/>
                  <a:gd name="T25" fmla="*/ 249 h 292"/>
                  <a:gd name="T26" fmla="*/ 209 w 267"/>
                  <a:gd name="T27" fmla="*/ 267 h 292"/>
                  <a:gd name="T28" fmla="*/ 186 w 267"/>
                  <a:gd name="T29" fmla="*/ 281 h 292"/>
                  <a:gd name="T30" fmla="*/ 161 w 267"/>
                  <a:gd name="T31" fmla="*/ 289 h 292"/>
                  <a:gd name="T32" fmla="*/ 133 w 267"/>
                  <a:gd name="T33" fmla="*/ 292 h 292"/>
                  <a:gd name="T34" fmla="*/ 103 w 267"/>
                  <a:gd name="T35" fmla="*/ 288 h 292"/>
                  <a:gd name="T36" fmla="*/ 75 w 267"/>
                  <a:gd name="T37" fmla="*/ 277 h 292"/>
                  <a:gd name="T38" fmla="*/ 51 w 267"/>
                  <a:gd name="T39" fmla="*/ 260 h 292"/>
                  <a:gd name="T40" fmla="*/ 29 w 267"/>
                  <a:gd name="T41" fmla="*/ 237 h 292"/>
                  <a:gd name="T42" fmla="*/ 13 w 267"/>
                  <a:gd name="T43" fmla="*/ 210 h 292"/>
                  <a:gd name="T44" fmla="*/ 4 w 267"/>
                  <a:gd name="T45" fmla="*/ 178 h 292"/>
                  <a:gd name="T46" fmla="*/ 0 w 267"/>
                  <a:gd name="T47" fmla="*/ 146 h 292"/>
                  <a:gd name="T48" fmla="*/ 4 w 267"/>
                  <a:gd name="T49" fmla="*/ 113 h 292"/>
                  <a:gd name="T50" fmla="*/ 13 w 267"/>
                  <a:gd name="T51" fmla="*/ 81 h 292"/>
                  <a:gd name="T52" fmla="*/ 29 w 267"/>
                  <a:gd name="T53" fmla="*/ 54 h 292"/>
                  <a:gd name="T54" fmla="*/ 51 w 267"/>
                  <a:gd name="T55" fmla="*/ 32 h 292"/>
                  <a:gd name="T56" fmla="*/ 75 w 267"/>
                  <a:gd name="T57" fmla="*/ 14 h 292"/>
                  <a:gd name="T58" fmla="*/ 103 w 267"/>
                  <a:gd name="T59" fmla="*/ 3 h 292"/>
                  <a:gd name="T60" fmla="*/ 133 w 267"/>
                  <a:gd name="T61" fmla="*/ 0 h 29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7099E2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77"/>
              <p:cNvSpPr>
                <a:spLocks/>
              </p:cNvSpPr>
              <p:nvPr/>
            </p:nvSpPr>
            <p:spPr bwMode="gray">
              <a:xfrm>
                <a:off x="2304" y="1625"/>
                <a:ext cx="498" cy="964"/>
              </a:xfrm>
              <a:custGeom>
                <a:avLst/>
                <a:gdLst>
                  <a:gd name="T0" fmla="*/ 72 w 573"/>
                  <a:gd name="T1" fmla="*/ 5 h 1111"/>
                  <a:gd name="T2" fmla="*/ 30 w 573"/>
                  <a:gd name="T3" fmla="*/ 32 h 1111"/>
                  <a:gd name="T4" fmla="*/ 4 w 573"/>
                  <a:gd name="T5" fmla="*/ 75 h 1111"/>
                  <a:gd name="T6" fmla="*/ 0 w 573"/>
                  <a:gd name="T7" fmla="*/ 509 h 1111"/>
                  <a:gd name="T8" fmla="*/ 1 w 573"/>
                  <a:gd name="T9" fmla="*/ 516 h 1111"/>
                  <a:gd name="T10" fmla="*/ 9 w 573"/>
                  <a:gd name="T11" fmla="*/ 533 h 1111"/>
                  <a:gd name="T12" fmla="*/ 26 w 573"/>
                  <a:gd name="T13" fmla="*/ 550 h 1111"/>
                  <a:gd name="T14" fmla="*/ 56 w 573"/>
                  <a:gd name="T15" fmla="*/ 557 h 1111"/>
                  <a:gd name="T16" fmla="*/ 84 w 573"/>
                  <a:gd name="T17" fmla="*/ 551 h 1111"/>
                  <a:gd name="T18" fmla="*/ 100 w 573"/>
                  <a:gd name="T19" fmla="*/ 534 h 1111"/>
                  <a:gd name="T20" fmla="*/ 106 w 573"/>
                  <a:gd name="T21" fmla="*/ 516 h 1111"/>
                  <a:gd name="T22" fmla="*/ 108 w 573"/>
                  <a:gd name="T23" fmla="*/ 503 h 1111"/>
                  <a:gd name="T24" fmla="*/ 108 w 573"/>
                  <a:gd name="T25" fmla="*/ 166 h 1111"/>
                  <a:gd name="T26" fmla="*/ 135 w 573"/>
                  <a:gd name="T27" fmla="*/ 1066 h 1111"/>
                  <a:gd name="T28" fmla="*/ 138 w 573"/>
                  <a:gd name="T29" fmla="*/ 1073 h 1111"/>
                  <a:gd name="T30" fmla="*/ 151 w 573"/>
                  <a:gd name="T31" fmla="*/ 1089 h 1111"/>
                  <a:gd name="T32" fmla="*/ 174 w 573"/>
                  <a:gd name="T33" fmla="*/ 1105 h 1111"/>
                  <a:gd name="T34" fmla="*/ 199 w 573"/>
                  <a:gd name="T35" fmla="*/ 1111 h 1111"/>
                  <a:gd name="T36" fmla="*/ 227 w 573"/>
                  <a:gd name="T37" fmla="*/ 1110 h 1111"/>
                  <a:gd name="T38" fmla="*/ 255 w 573"/>
                  <a:gd name="T39" fmla="*/ 1097 h 1111"/>
                  <a:gd name="T40" fmla="*/ 272 w 573"/>
                  <a:gd name="T41" fmla="*/ 1080 h 1111"/>
                  <a:gd name="T42" fmla="*/ 278 w 573"/>
                  <a:gd name="T43" fmla="*/ 1068 h 1111"/>
                  <a:gd name="T44" fmla="*/ 279 w 573"/>
                  <a:gd name="T45" fmla="*/ 499 h 1111"/>
                  <a:gd name="T46" fmla="*/ 302 w 573"/>
                  <a:gd name="T47" fmla="*/ 503 h 1111"/>
                  <a:gd name="T48" fmla="*/ 302 w 573"/>
                  <a:gd name="T49" fmla="*/ 534 h 1111"/>
                  <a:gd name="T50" fmla="*/ 304 w 573"/>
                  <a:gd name="T51" fmla="*/ 590 h 1111"/>
                  <a:gd name="T52" fmla="*/ 304 w 573"/>
                  <a:gd name="T53" fmla="*/ 664 h 1111"/>
                  <a:gd name="T54" fmla="*/ 304 w 573"/>
                  <a:gd name="T55" fmla="*/ 750 h 1111"/>
                  <a:gd name="T56" fmla="*/ 304 w 573"/>
                  <a:gd name="T57" fmla="*/ 838 h 1111"/>
                  <a:gd name="T58" fmla="*/ 305 w 573"/>
                  <a:gd name="T59" fmla="*/ 926 h 1111"/>
                  <a:gd name="T60" fmla="*/ 305 w 573"/>
                  <a:gd name="T61" fmla="*/ 1004 h 1111"/>
                  <a:gd name="T62" fmla="*/ 305 w 573"/>
                  <a:gd name="T63" fmla="*/ 1066 h 1111"/>
                  <a:gd name="T64" fmla="*/ 306 w 573"/>
                  <a:gd name="T65" fmla="*/ 1073 h 1111"/>
                  <a:gd name="T66" fmla="*/ 315 w 573"/>
                  <a:gd name="T67" fmla="*/ 1088 h 1111"/>
                  <a:gd name="T68" fmla="*/ 335 w 573"/>
                  <a:gd name="T69" fmla="*/ 1103 h 1111"/>
                  <a:gd name="T70" fmla="*/ 372 w 573"/>
                  <a:gd name="T71" fmla="*/ 1111 h 1111"/>
                  <a:gd name="T72" fmla="*/ 408 w 573"/>
                  <a:gd name="T73" fmla="*/ 1103 h 1111"/>
                  <a:gd name="T74" fmla="*/ 429 w 573"/>
                  <a:gd name="T75" fmla="*/ 1089 h 1111"/>
                  <a:gd name="T76" fmla="*/ 437 w 573"/>
                  <a:gd name="T77" fmla="*/ 1073 h 1111"/>
                  <a:gd name="T78" fmla="*/ 438 w 573"/>
                  <a:gd name="T79" fmla="*/ 1067 h 1111"/>
                  <a:gd name="T80" fmla="*/ 466 w 573"/>
                  <a:gd name="T81" fmla="*/ 166 h 1111"/>
                  <a:gd name="T82" fmla="*/ 468 w 573"/>
                  <a:gd name="T83" fmla="*/ 503 h 1111"/>
                  <a:gd name="T84" fmla="*/ 472 w 573"/>
                  <a:gd name="T85" fmla="*/ 517 h 1111"/>
                  <a:gd name="T86" fmla="*/ 483 w 573"/>
                  <a:gd name="T87" fmla="*/ 537 h 1111"/>
                  <a:gd name="T88" fmla="*/ 505 w 573"/>
                  <a:gd name="T89" fmla="*/ 551 h 1111"/>
                  <a:gd name="T90" fmla="*/ 536 w 573"/>
                  <a:gd name="T91" fmla="*/ 551 h 1111"/>
                  <a:gd name="T92" fmla="*/ 557 w 573"/>
                  <a:gd name="T93" fmla="*/ 537 h 1111"/>
                  <a:gd name="T94" fmla="*/ 570 w 573"/>
                  <a:gd name="T95" fmla="*/ 517 h 1111"/>
                  <a:gd name="T96" fmla="*/ 573 w 573"/>
                  <a:gd name="T97" fmla="*/ 508 h 1111"/>
                  <a:gd name="T98" fmla="*/ 572 w 573"/>
                  <a:gd name="T99" fmla="*/ 68 h 1111"/>
                  <a:gd name="T100" fmla="*/ 546 w 573"/>
                  <a:gd name="T101" fmla="*/ 28 h 1111"/>
                  <a:gd name="T102" fmla="*/ 506 w 573"/>
                  <a:gd name="T103" fmla="*/ 4 h 1111"/>
                  <a:gd name="T104" fmla="*/ 94 w 573"/>
                  <a:gd name="T105" fmla="*/ 0 h 111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7099E2"/>
              </a:solidFill>
              <a:ln>
                <a:noFill/>
              </a:ln>
              <a:effectLst>
                <a:outerShdw dist="91581" dir="3378596" algn="ctr" rotWithShape="0">
                  <a:srgbClr val="C0C0C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1" name="AutoShape 80"/>
          <p:cNvSpPr>
            <a:spLocks noChangeArrowheads="1"/>
          </p:cNvSpPr>
          <p:nvPr/>
        </p:nvSpPr>
        <p:spPr bwMode="gray">
          <a:xfrm>
            <a:off x="2046640" y="3883953"/>
            <a:ext cx="6120680" cy="2548498"/>
          </a:xfrm>
          <a:prstGeom prst="roundRect">
            <a:avLst>
              <a:gd name="adj" fmla="val 10347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dirty="0"/>
          </a:p>
        </p:txBody>
      </p:sp>
      <p:sp>
        <p:nvSpPr>
          <p:cNvPr id="15" name="AutoShape 80"/>
          <p:cNvSpPr>
            <a:spLocks noChangeArrowheads="1"/>
          </p:cNvSpPr>
          <p:nvPr/>
        </p:nvSpPr>
        <p:spPr bwMode="gray">
          <a:xfrm>
            <a:off x="945602" y="1238122"/>
            <a:ext cx="3832222" cy="2404482"/>
          </a:xfrm>
          <a:prstGeom prst="roundRect">
            <a:avLst>
              <a:gd name="adj" fmla="val 10347"/>
            </a:avLst>
          </a:prstGeom>
          <a:gradFill rotWithShape="1">
            <a:gsLst>
              <a:gs pos="0">
                <a:srgbClr val="FFFFFF"/>
              </a:gs>
              <a:gs pos="100000">
                <a:srgbClr val="D8F4BE"/>
              </a:gs>
            </a:gsLst>
            <a:lin ang="2700000" scaled="1"/>
          </a:gradFill>
          <a:ln w="50800">
            <a:solidFill>
              <a:srgbClr val="44988C"/>
            </a:solidFill>
            <a:round/>
            <a:headEnd/>
            <a:tailEnd/>
          </a:ln>
          <a:effectLst>
            <a:outerShdw dist="107763" dir="2700000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73506" y="159772"/>
            <a:ext cx="3563027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4000" b="1" dirty="0" smtClean="0">
                <a:solidFill>
                  <a:srgbClr val="666699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Мета </a:t>
            </a:r>
            <a:r>
              <a:rPr lang="ru-RU" sz="4000" b="1" dirty="0" err="1" smtClean="0">
                <a:solidFill>
                  <a:srgbClr val="666699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досвіду</a:t>
            </a:r>
            <a:endParaRPr lang="ru-RU" sz="4000" b="1" dirty="0">
              <a:solidFill>
                <a:srgbClr val="666699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Freeform 84"/>
          <p:cNvSpPr>
            <a:spLocks/>
          </p:cNvSpPr>
          <p:nvPr/>
        </p:nvSpPr>
        <p:spPr bwMode="gray">
          <a:xfrm>
            <a:off x="260789" y="955820"/>
            <a:ext cx="903621" cy="1609667"/>
          </a:xfrm>
          <a:custGeom>
            <a:avLst/>
            <a:gdLst>
              <a:gd name="T0" fmla="*/ 72 w 573"/>
              <a:gd name="T1" fmla="*/ 5 h 1111"/>
              <a:gd name="T2" fmla="*/ 30 w 573"/>
              <a:gd name="T3" fmla="*/ 32 h 1111"/>
              <a:gd name="T4" fmla="*/ 4 w 573"/>
              <a:gd name="T5" fmla="*/ 75 h 1111"/>
              <a:gd name="T6" fmla="*/ 0 w 573"/>
              <a:gd name="T7" fmla="*/ 509 h 1111"/>
              <a:gd name="T8" fmla="*/ 1 w 573"/>
              <a:gd name="T9" fmla="*/ 516 h 1111"/>
              <a:gd name="T10" fmla="*/ 9 w 573"/>
              <a:gd name="T11" fmla="*/ 533 h 1111"/>
              <a:gd name="T12" fmla="*/ 26 w 573"/>
              <a:gd name="T13" fmla="*/ 550 h 1111"/>
              <a:gd name="T14" fmla="*/ 56 w 573"/>
              <a:gd name="T15" fmla="*/ 557 h 1111"/>
              <a:gd name="T16" fmla="*/ 84 w 573"/>
              <a:gd name="T17" fmla="*/ 551 h 1111"/>
              <a:gd name="T18" fmla="*/ 100 w 573"/>
              <a:gd name="T19" fmla="*/ 534 h 1111"/>
              <a:gd name="T20" fmla="*/ 106 w 573"/>
              <a:gd name="T21" fmla="*/ 516 h 1111"/>
              <a:gd name="T22" fmla="*/ 108 w 573"/>
              <a:gd name="T23" fmla="*/ 503 h 1111"/>
              <a:gd name="T24" fmla="*/ 108 w 573"/>
              <a:gd name="T25" fmla="*/ 166 h 1111"/>
              <a:gd name="T26" fmla="*/ 135 w 573"/>
              <a:gd name="T27" fmla="*/ 1066 h 1111"/>
              <a:gd name="T28" fmla="*/ 138 w 573"/>
              <a:gd name="T29" fmla="*/ 1073 h 1111"/>
              <a:gd name="T30" fmla="*/ 151 w 573"/>
              <a:gd name="T31" fmla="*/ 1089 h 1111"/>
              <a:gd name="T32" fmla="*/ 174 w 573"/>
              <a:gd name="T33" fmla="*/ 1105 h 1111"/>
              <a:gd name="T34" fmla="*/ 199 w 573"/>
              <a:gd name="T35" fmla="*/ 1111 h 1111"/>
              <a:gd name="T36" fmla="*/ 227 w 573"/>
              <a:gd name="T37" fmla="*/ 1110 h 1111"/>
              <a:gd name="T38" fmla="*/ 255 w 573"/>
              <a:gd name="T39" fmla="*/ 1097 h 1111"/>
              <a:gd name="T40" fmla="*/ 272 w 573"/>
              <a:gd name="T41" fmla="*/ 1080 h 1111"/>
              <a:gd name="T42" fmla="*/ 278 w 573"/>
              <a:gd name="T43" fmla="*/ 1068 h 1111"/>
              <a:gd name="T44" fmla="*/ 279 w 573"/>
              <a:gd name="T45" fmla="*/ 499 h 1111"/>
              <a:gd name="T46" fmla="*/ 302 w 573"/>
              <a:gd name="T47" fmla="*/ 503 h 1111"/>
              <a:gd name="T48" fmla="*/ 302 w 573"/>
              <a:gd name="T49" fmla="*/ 534 h 1111"/>
              <a:gd name="T50" fmla="*/ 304 w 573"/>
              <a:gd name="T51" fmla="*/ 590 h 1111"/>
              <a:gd name="T52" fmla="*/ 304 w 573"/>
              <a:gd name="T53" fmla="*/ 664 h 1111"/>
              <a:gd name="T54" fmla="*/ 304 w 573"/>
              <a:gd name="T55" fmla="*/ 750 h 1111"/>
              <a:gd name="T56" fmla="*/ 304 w 573"/>
              <a:gd name="T57" fmla="*/ 838 h 1111"/>
              <a:gd name="T58" fmla="*/ 305 w 573"/>
              <a:gd name="T59" fmla="*/ 926 h 1111"/>
              <a:gd name="T60" fmla="*/ 305 w 573"/>
              <a:gd name="T61" fmla="*/ 1004 h 1111"/>
              <a:gd name="T62" fmla="*/ 305 w 573"/>
              <a:gd name="T63" fmla="*/ 1066 h 1111"/>
              <a:gd name="T64" fmla="*/ 306 w 573"/>
              <a:gd name="T65" fmla="*/ 1073 h 1111"/>
              <a:gd name="T66" fmla="*/ 315 w 573"/>
              <a:gd name="T67" fmla="*/ 1088 h 1111"/>
              <a:gd name="T68" fmla="*/ 335 w 573"/>
              <a:gd name="T69" fmla="*/ 1103 h 1111"/>
              <a:gd name="T70" fmla="*/ 372 w 573"/>
              <a:gd name="T71" fmla="*/ 1111 h 1111"/>
              <a:gd name="T72" fmla="*/ 408 w 573"/>
              <a:gd name="T73" fmla="*/ 1103 h 1111"/>
              <a:gd name="T74" fmla="*/ 429 w 573"/>
              <a:gd name="T75" fmla="*/ 1089 h 1111"/>
              <a:gd name="T76" fmla="*/ 437 w 573"/>
              <a:gd name="T77" fmla="*/ 1073 h 1111"/>
              <a:gd name="T78" fmla="*/ 438 w 573"/>
              <a:gd name="T79" fmla="*/ 1067 h 1111"/>
              <a:gd name="T80" fmla="*/ 466 w 573"/>
              <a:gd name="T81" fmla="*/ 166 h 1111"/>
              <a:gd name="T82" fmla="*/ 468 w 573"/>
              <a:gd name="T83" fmla="*/ 503 h 1111"/>
              <a:gd name="T84" fmla="*/ 472 w 573"/>
              <a:gd name="T85" fmla="*/ 517 h 1111"/>
              <a:gd name="T86" fmla="*/ 483 w 573"/>
              <a:gd name="T87" fmla="*/ 537 h 1111"/>
              <a:gd name="T88" fmla="*/ 505 w 573"/>
              <a:gd name="T89" fmla="*/ 551 h 1111"/>
              <a:gd name="T90" fmla="*/ 536 w 573"/>
              <a:gd name="T91" fmla="*/ 551 h 1111"/>
              <a:gd name="T92" fmla="*/ 557 w 573"/>
              <a:gd name="T93" fmla="*/ 537 h 1111"/>
              <a:gd name="T94" fmla="*/ 570 w 573"/>
              <a:gd name="T95" fmla="*/ 517 h 1111"/>
              <a:gd name="T96" fmla="*/ 573 w 573"/>
              <a:gd name="T97" fmla="*/ 508 h 1111"/>
              <a:gd name="T98" fmla="*/ 572 w 573"/>
              <a:gd name="T99" fmla="*/ 68 h 1111"/>
              <a:gd name="T100" fmla="*/ 546 w 573"/>
              <a:gd name="T101" fmla="*/ 28 h 1111"/>
              <a:gd name="T102" fmla="*/ 506 w 573"/>
              <a:gd name="T103" fmla="*/ 4 h 1111"/>
              <a:gd name="T104" fmla="*/ 94 w 573"/>
              <a:gd name="T105" fmla="*/ 0 h 111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73" h="1111">
                <a:moveTo>
                  <a:pt x="94" y="0"/>
                </a:moveTo>
                <a:lnTo>
                  <a:pt x="72" y="5"/>
                </a:lnTo>
                <a:lnTo>
                  <a:pt x="50" y="16"/>
                </a:lnTo>
                <a:lnTo>
                  <a:pt x="30" y="32"/>
                </a:lnTo>
                <a:lnTo>
                  <a:pt x="15" y="53"/>
                </a:lnTo>
                <a:lnTo>
                  <a:pt x="4" y="75"/>
                </a:lnTo>
                <a:lnTo>
                  <a:pt x="0" y="99"/>
                </a:lnTo>
                <a:lnTo>
                  <a:pt x="0" y="509"/>
                </a:lnTo>
                <a:lnTo>
                  <a:pt x="0" y="511"/>
                </a:lnTo>
                <a:lnTo>
                  <a:pt x="1" y="516"/>
                </a:lnTo>
                <a:lnTo>
                  <a:pt x="4" y="525"/>
                </a:lnTo>
                <a:lnTo>
                  <a:pt x="9" y="533"/>
                </a:lnTo>
                <a:lnTo>
                  <a:pt x="16" y="543"/>
                </a:lnTo>
                <a:lnTo>
                  <a:pt x="26" y="550"/>
                </a:lnTo>
                <a:lnTo>
                  <a:pt x="39" y="556"/>
                </a:lnTo>
                <a:lnTo>
                  <a:pt x="56" y="557"/>
                </a:lnTo>
                <a:lnTo>
                  <a:pt x="72" y="556"/>
                </a:lnTo>
                <a:lnTo>
                  <a:pt x="84" y="551"/>
                </a:lnTo>
                <a:lnTo>
                  <a:pt x="92" y="543"/>
                </a:lnTo>
                <a:lnTo>
                  <a:pt x="100" y="534"/>
                </a:lnTo>
                <a:lnTo>
                  <a:pt x="103" y="525"/>
                </a:lnTo>
                <a:lnTo>
                  <a:pt x="106" y="516"/>
                </a:lnTo>
                <a:lnTo>
                  <a:pt x="107" y="508"/>
                </a:lnTo>
                <a:lnTo>
                  <a:pt x="108" y="503"/>
                </a:lnTo>
                <a:lnTo>
                  <a:pt x="108" y="500"/>
                </a:lnTo>
                <a:lnTo>
                  <a:pt x="108" y="166"/>
                </a:lnTo>
                <a:lnTo>
                  <a:pt x="134" y="167"/>
                </a:lnTo>
                <a:lnTo>
                  <a:pt x="135" y="1066"/>
                </a:lnTo>
                <a:lnTo>
                  <a:pt x="136" y="1068"/>
                </a:lnTo>
                <a:lnTo>
                  <a:pt x="138" y="1073"/>
                </a:lnTo>
                <a:lnTo>
                  <a:pt x="143" y="1080"/>
                </a:lnTo>
                <a:lnTo>
                  <a:pt x="151" y="1089"/>
                </a:lnTo>
                <a:lnTo>
                  <a:pt x="162" y="1097"/>
                </a:lnTo>
                <a:lnTo>
                  <a:pt x="174" y="1105"/>
                </a:lnTo>
                <a:lnTo>
                  <a:pt x="189" y="1110"/>
                </a:lnTo>
                <a:lnTo>
                  <a:pt x="199" y="1111"/>
                </a:lnTo>
                <a:lnTo>
                  <a:pt x="217" y="1111"/>
                </a:lnTo>
                <a:lnTo>
                  <a:pt x="227" y="1110"/>
                </a:lnTo>
                <a:lnTo>
                  <a:pt x="243" y="1105"/>
                </a:lnTo>
                <a:lnTo>
                  <a:pt x="255" y="1097"/>
                </a:lnTo>
                <a:lnTo>
                  <a:pt x="265" y="1089"/>
                </a:lnTo>
                <a:lnTo>
                  <a:pt x="272" y="1080"/>
                </a:lnTo>
                <a:lnTo>
                  <a:pt x="276" y="1073"/>
                </a:lnTo>
                <a:lnTo>
                  <a:pt x="278" y="1068"/>
                </a:lnTo>
                <a:lnTo>
                  <a:pt x="279" y="1066"/>
                </a:lnTo>
                <a:lnTo>
                  <a:pt x="279" y="499"/>
                </a:lnTo>
                <a:lnTo>
                  <a:pt x="302" y="499"/>
                </a:lnTo>
                <a:lnTo>
                  <a:pt x="302" y="503"/>
                </a:lnTo>
                <a:lnTo>
                  <a:pt x="302" y="515"/>
                </a:lnTo>
                <a:lnTo>
                  <a:pt x="302" y="534"/>
                </a:lnTo>
                <a:lnTo>
                  <a:pt x="302" y="560"/>
                </a:lnTo>
                <a:lnTo>
                  <a:pt x="304" y="590"/>
                </a:lnTo>
                <a:lnTo>
                  <a:pt x="304" y="626"/>
                </a:lnTo>
                <a:lnTo>
                  <a:pt x="304" y="664"/>
                </a:lnTo>
                <a:lnTo>
                  <a:pt x="304" y="706"/>
                </a:lnTo>
                <a:lnTo>
                  <a:pt x="304" y="750"/>
                </a:lnTo>
                <a:lnTo>
                  <a:pt x="304" y="793"/>
                </a:lnTo>
                <a:lnTo>
                  <a:pt x="304" y="838"/>
                </a:lnTo>
                <a:lnTo>
                  <a:pt x="305" y="882"/>
                </a:lnTo>
                <a:lnTo>
                  <a:pt x="305" y="926"/>
                </a:lnTo>
                <a:lnTo>
                  <a:pt x="305" y="966"/>
                </a:lnTo>
                <a:lnTo>
                  <a:pt x="305" y="1004"/>
                </a:lnTo>
                <a:lnTo>
                  <a:pt x="305" y="1037"/>
                </a:lnTo>
                <a:lnTo>
                  <a:pt x="305" y="1066"/>
                </a:lnTo>
                <a:lnTo>
                  <a:pt x="305" y="1067"/>
                </a:lnTo>
                <a:lnTo>
                  <a:pt x="306" y="1073"/>
                </a:lnTo>
                <a:lnTo>
                  <a:pt x="310" y="1079"/>
                </a:lnTo>
                <a:lnTo>
                  <a:pt x="315" y="1088"/>
                </a:lnTo>
                <a:lnTo>
                  <a:pt x="323" y="1096"/>
                </a:lnTo>
                <a:lnTo>
                  <a:pt x="335" y="1103"/>
                </a:lnTo>
                <a:lnTo>
                  <a:pt x="351" y="1108"/>
                </a:lnTo>
                <a:lnTo>
                  <a:pt x="372" y="1111"/>
                </a:lnTo>
                <a:lnTo>
                  <a:pt x="392" y="1108"/>
                </a:lnTo>
                <a:lnTo>
                  <a:pt x="408" y="1103"/>
                </a:lnTo>
                <a:lnTo>
                  <a:pt x="420" y="1096"/>
                </a:lnTo>
                <a:lnTo>
                  <a:pt x="429" y="1089"/>
                </a:lnTo>
                <a:lnTo>
                  <a:pt x="434" y="1080"/>
                </a:lnTo>
                <a:lnTo>
                  <a:pt x="437" y="1073"/>
                </a:lnTo>
                <a:lnTo>
                  <a:pt x="438" y="1068"/>
                </a:lnTo>
                <a:lnTo>
                  <a:pt x="438" y="1067"/>
                </a:lnTo>
                <a:lnTo>
                  <a:pt x="440" y="166"/>
                </a:lnTo>
                <a:lnTo>
                  <a:pt x="466" y="166"/>
                </a:lnTo>
                <a:lnTo>
                  <a:pt x="466" y="500"/>
                </a:lnTo>
                <a:lnTo>
                  <a:pt x="468" y="503"/>
                </a:lnTo>
                <a:lnTo>
                  <a:pt x="469" y="509"/>
                </a:lnTo>
                <a:lnTo>
                  <a:pt x="472" y="517"/>
                </a:lnTo>
                <a:lnTo>
                  <a:pt x="477" y="527"/>
                </a:lnTo>
                <a:lnTo>
                  <a:pt x="483" y="537"/>
                </a:lnTo>
                <a:lnTo>
                  <a:pt x="493" y="545"/>
                </a:lnTo>
                <a:lnTo>
                  <a:pt x="505" y="551"/>
                </a:lnTo>
                <a:lnTo>
                  <a:pt x="520" y="554"/>
                </a:lnTo>
                <a:lnTo>
                  <a:pt x="536" y="551"/>
                </a:lnTo>
                <a:lnTo>
                  <a:pt x="548" y="545"/>
                </a:lnTo>
                <a:lnTo>
                  <a:pt x="557" y="537"/>
                </a:lnTo>
                <a:lnTo>
                  <a:pt x="563" y="527"/>
                </a:lnTo>
                <a:lnTo>
                  <a:pt x="570" y="517"/>
                </a:lnTo>
                <a:lnTo>
                  <a:pt x="573" y="510"/>
                </a:lnTo>
                <a:lnTo>
                  <a:pt x="573" y="508"/>
                </a:lnTo>
                <a:lnTo>
                  <a:pt x="573" y="79"/>
                </a:lnTo>
                <a:lnTo>
                  <a:pt x="572" y="68"/>
                </a:lnTo>
                <a:lnTo>
                  <a:pt x="561" y="47"/>
                </a:lnTo>
                <a:lnTo>
                  <a:pt x="546" y="28"/>
                </a:lnTo>
                <a:lnTo>
                  <a:pt x="528" y="14"/>
                </a:lnTo>
                <a:lnTo>
                  <a:pt x="506" y="4"/>
                </a:lnTo>
                <a:lnTo>
                  <a:pt x="485" y="0"/>
                </a:lnTo>
                <a:lnTo>
                  <a:pt x="94" y="0"/>
                </a:lnTo>
                <a:close/>
              </a:path>
            </a:pathLst>
          </a:custGeom>
          <a:solidFill>
            <a:srgbClr val="44988C"/>
          </a:solidFill>
          <a:ln>
            <a:noFill/>
          </a:ln>
          <a:effectLst>
            <a:outerShdw dist="91581" dir="3378596" algn="ctr" rotWithShape="0">
              <a:srgbClr val="C0C0C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CustomShape 2"/>
          <p:cNvSpPr/>
          <p:nvPr/>
        </p:nvSpPr>
        <p:spPr>
          <a:xfrm>
            <a:off x="1334751" y="1477339"/>
            <a:ext cx="3168352" cy="1926048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ru-RU" sz="2000" b="1" dirty="0" err="1">
                <a:solidFill>
                  <a:srgbClr val="800000"/>
                </a:solidFill>
              </a:rPr>
              <a:t>Стратегічна</a:t>
            </a:r>
            <a:r>
              <a:rPr lang="ru-RU" sz="2000" dirty="0">
                <a:solidFill>
                  <a:srgbClr val="800000"/>
                </a:solidFill>
              </a:rPr>
              <a:t>:  </a:t>
            </a:r>
            <a:r>
              <a:rPr lang="ru-RU" sz="2000" dirty="0" err="1">
                <a:solidFill>
                  <a:srgbClr val="800000"/>
                </a:solidFill>
              </a:rPr>
              <a:t>розвиток</a:t>
            </a:r>
            <a:r>
              <a:rPr lang="ru-RU" sz="2000" dirty="0">
                <a:solidFill>
                  <a:srgbClr val="800000"/>
                </a:solidFill>
              </a:rPr>
              <a:t> і </a:t>
            </a:r>
            <a:r>
              <a:rPr lang="ru-RU" sz="2000" dirty="0" err="1">
                <a:solidFill>
                  <a:srgbClr val="800000"/>
                </a:solidFill>
              </a:rPr>
              <a:t>формування</a:t>
            </a:r>
            <a:r>
              <a:rPr lang="ru-RU" sz="2000" dirty="0">
                <a:solidFill>
                  <a:srgbClr val="800000"/>
                </a:solidFill>
              </a:rPr>
              <a:t> </a:t>
            </a:r>
            <a:r>
              <a:rPr lang="ru-RU" sz="2000" dirty="0" err="1">
                <a:solidFill>
                  <a:srgbClr val="800000"/>
                </a:solidFill>
              </a:rPr>
              <a:t>гармонійно</a:t>
            </a:r>
            <a:r>
              <a:rPr lang="ru-RU" sz="2000" dirty="0">
                <a:solidFill>
                  <a:srgbClr val="800000"/>
                </a:solidFill>
              </a:rPr>
              <a:t> </a:t>
            </a:r>
            <a:r>
              <a:rPr lang="ru-RU" sz="2000" dirty="0" err="1" smtClean="0">
                <a:solidFill>
                  <a:srgbClr val="800000"/>
                </a:solidFill>
              </a:rPr>
              <a:t>розвиненої</a:t>
            </a:r>
            <a:r>
              <a:rPr lang="ru-RU" sz="2000" dirty="0" smtClean="0">
                <a:solidFill>
                  <a:srgbClr val="800000"/>
                </a:solidFill>
              </a:rPr>
              <a:t> і</a:t>
            </a:r>
            <a:r>
              <a:rPr lang="ru-RU" sz="2000" dirty="0">
                <a:solidFill>
                  <a:srgbClr val="800000"/>
                </a:solidFill>
              </a:rPr>
              <a:t> </a:t>
            </a:r>
            <a:r>
              <a:rPr lang="ru-RU" sz="2000" dirty="0" err="1" smtClean="0">
                <a:solidFill>
                  <a:srgbClr val="800000"/>
                </a:solidFill>
              </a:rPr>
              <a:t>конкурентноспроможної</a:t>
            </a:r>
            <a:r>
              <a:rPr lang="ru-RU" sz="2000" dirty="0" smtClean="0">
                <a:solidFill>
                  <a:srgbClr val="800000"/>
                </a:solidFill>
              </a:rPr>
              <a:t> </a:t>
            </a:r>
            <a:r>
              <a:rPr lang="ru-RU" sz="2000" dirty="0" err="1" smtClean="0">
                <a:solidFill>
                  <a:srgbClr val="800000"/>
                </a:solidFill>
              </a:rPr>
              <a:t>особистості</a:t>
            </a:r>
            <a:r>
              <a:rPr lang="ru-RU" sz="2000" dirty="0" smtClean="0">
                <a:solidFill>
                  <a:srgbClr val="800000"/>
                </a:solidFill>
              </a:rPr>
              <a:t> </a:t>
            </a:r>
            <a:r>
              <a:rPr lang="ru-RU" sz="2000" dirty="0">
                <a:solidFill>
                  <a:srgbClr val="800000"/>
                </a:solidFill>
              </a:rPr>
              <a:t>у складному </a:t>
            </a:r>
            <a:r>
              <a:rPr lang="ru-RU" sz="2000" dirty="0" err="1">
                <a:solidFill>
                  <a:srgbClr val="800000"/>
                </a:solidFill>
              </a:rPr>
              <a:t>вирії</a:t>
            </a:r>
            <a:r>
              <a:rPr lang="ru-RU" sz="2000" dirty="0">
                <a:solidFill>
                  <a:srgbClr val="800000"/>
                </a:solidFill>
              </a:rPr>
              <a:t> </a:t>
            </a:r>
            <a:r>
              <a:rPr lang="ru-RU" sz="2000" dirty="0" err="1" smtClean="0">
                <a:solidFill>
                  <a:srgbClr val="800000"/>
                </a:solidFill>
              </a:rPr>
              <a:t>життя</a:t>
            </a:r>
            <a:endParaRPr sz="1600" dirty="0"/>
          </a:p>
        </p:txBody>
      </p:sp>
      <p:sp>
        <p:nvSpPr>
          <p:cNvPr id="8" name="Freeform 83"/>
          <p:cNvSpPr>
            <a:spLocks/>
          </p:cNvSpPr>
          <p:nvPr/>
        </p:nvSpPr>
        <p:spPr bwMode="gray">
          <a:xfrm>
            <a:off x="527285" y="464930"/>
            <a:ext cx="422778" cy="424124"/>
          </a:xfrm>
          <a:custGeom>
            <a:avLst/>
            <a:gdLst>
              <a:gd name="T0" fmla="*/ 133 w 267"/>
              <a:gd name="T1" fmla="*/ 0 h 292"/>
              <a:gd name="T2" fmla="*/ 161 w 267"/>
              <a:gd name="T3" fmla="*/ 3 h 292"/>
              <a:gd name="T4" fmla="*/ 186 w 267"/>
              <a:gd name="T5" fmla="*/ 12 h 292"/>
              <a:gd name="T6" fmla="*/ 209 w 267"/>
              <a:gd name="T7" fmla="*/ 25 h 292"/>
              <a:gd name="T8" fmla="*/ 228 w 267"/>
              <a:gd name="T9" fmla="*/ 42 h 292"/>
              <a:gd name="T10" fmla="*/ 245 w 267"/>
              <a:gd name="T11" fmla="*/ 64 h 292"/>
              <a:gd name="T12" fmla="*/ 257 w 267"/>
              <a:gd name="T13" fmla="*/ 88 h 292"/>
              <a:gd name="T14" fmla="*/ 265 w 267"/>
              <a:gd name="T15" fmla="*/ 116 h 292"/>
              <a:gd name="T16" fmla="*/ 267 w 267"/>
              <a:gd name="T17" fmla="*/ 146 h 292"/>
              <a:gd name="T18" fmla="*/ 265 w 267"/>
              <a:gd name="T19" fmla="*/ 175 h 292"/>
              <a:gd name="T20" fmla="*/ 257 w 267"/>
              <a:gd name="T21" fmla="*/ 203 h 292"/>
              <a:gd name="T22" fmla="*/ 245 w 267"/>
              <a:gd name="T23" fmla="*/ 227 h 292"/>
              <a:gd name="T24" fmla="*/ 228 w 267"/>
              <a:gd name="T25" fmla="*/ 249 h 292"/>
              <a:gd name="T26" fmla="*/ 209 w 267"/>
              <a:gd name="T27" fmla="*/ 267 h 292"/>
              <a:gd name="T28" fmla="*/ 186 w 267"/>
              <a:gd name="T29" fmla="*/ 281 h 292"/>
              <a:gd name="T30" fmla="*/ 161 w 267"/>
              <a:gd name="T31" fmla="*/ 289 h 292"/>
              <a:gd name="T32" fmla="*/ 133 w 267"/>
              <a:gd name="T33" fmla="*/ 292 h 292"/>
              <a:gd name="T34" fmla="*/ 103 w 267"/>
              <a:gd name="T35" fmla="*/ 288 h 292"/>
              <a:gd name="T36" fmla="*/ 75 w 267"/>
              <a:gd name="T37" fmla="*/ 277 h 292"/>
              <a:gd name="T38" fmla="*/ 51 w 267"/>
              <a:gd name="T39" fmla="*/ 260 h 292"/>
              <a:gd name="T40" fmla="*/ 29 w 267"/>
              <a:gd name="T41" fmla="*/ 237 h 292"/>
              <a:gd name="T42" fmla="*/ 13 w 267"/>
              <a:gd name="T43" fmla="*/ 210 h 292"/>
              <a:gd name="T44" fmla="*/ 4 w 267"/>
              <a:gd name="T45" fmla="*/ 178 h 292"/>
              <a:gd name="T46" fmla="*/ 0 w 267"/>
              <a:gd name="T47" fmla="*/ 146 h 292"/>
              <a:gd name="T48" fmla="*/ 4 w 267"/>
              <a:gd name="T49" fmla="*/ 113 h 292"/>
              <a:gd name="T50" fmla="*/ 13 w 267"/>
              <a:gd name="T51" fmla="*/ 81 h 292"/>
              <a:gd name="T52" fmla="*/ 29 w 267"/>
              <a:gd name="T53" fmla="*/ 54 h 292"/>
              <a:gd name="T54" fmla="*/ 51 w 267"/>
              <a:gd name="T55" fmla="*/ 32 h 292"/>
              <a:gd name="T56" fmla="*/ 75 w 267"/>
              <a:gd name="T57" fmla="*/ 14 h 292"/>
              <a:gd name="T58" fmla="*/ 103 w 267"/>
              <a:gd name="T59" fmla="*/ 3 h 292"/>
              <a:gd name="T60" fmla="*/ 133 w 267"/>
              <a:gd name="T61" fmla="*/ 0 h 29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67" h="292">
                <a:moveTo>
                  <a:pt x="133" y="0"/>
                </a:moveTo>
                <a:lnTo>
                  <a:pt x="161" y="3"/>
                </a:lnTo>
                <a:lnTo>
                  <a:pt x="186" y="12"/>
                </a:lnTo>
                <a:lnTo>
                  <a:pt x="209" y="25"/>
                </a:lnTo>
                <a:lnTo>
                  <a:pt x="228" y="42"/>
                </a:lnTo>
                <a:lnTo>
                  <a:pt x="245" y="64"/>
                </a:lnTo>
                <a:lnTo>
                  <a:pt x="257" y="88"/>
                </a:lnTo>
                <a:lnTo>
                  <a:pt x="265" y="116"/>
                </a:lnTo>
                <a:lnTo>
                  <a:pt x="267" y="146"/>
                </a:lnTo>
                <a:lnTo>
                  <a:pt x="265" y="175"/>
                </a:lnTo>
                <a:lnTo>
                  <a:pt x="257" y="203"/>
                </a:lnTo>
                <a:lnTo>
                  <a:pt x="245" y="227"/>
                </a:lnTo>
                <a:lnTo>
                  <a:pt x="228" y="249"/>
                </a:lnTo>
                <a:lnTo>
                  <a:pt x="209" y="267"/>
                </a:lnTo>
                <a:lnTo>
                  <a:pt x="186" y="281"/>
                </a:lnTo>
                <a:lnTo>
                  <a:pt x="161" y="289"/>
                </a:lnTo>
                <a:lnTo>
                  <a:pt x="133" y="292"/>
                </a:lnTo>
                <a:lnTo>
                  <a:pt x="103" y="288"/>
                </a:lnTo>
                <a:lnTo>
                  <a:pt x="75" y="277"/>
                </a:lnTo>
                <a:lnTo>
                  <a:pt x="51" y="260"/>
                </a:lnTo>
                <a:lnTo>
                  <a:pt x="29" y="237"/>
                </a:lnTo>
                <a:lnTo>
                  <a:pt x="13" y="210"/>
                </a:lnTo>
                <a:lnTo>
                  <a:pt x="4" y="178"/>
                </a:lnTo>
                <a:lnTo>
                  <a:pt x="0" y="146"/>
                </a:lnTo>
                <a:lnTo>
                  <a:pt x="4" y="113"/>
                </a:lnTo>
                <a:lnTo>
                  <a:pt x="13" y="81"/>
                </a:lnTo>
                <a:lnTo>
                  <a:pt x="29" y="54"/>
                </a:lnTo>
                <a:lnTo>
                  <a:pt x="51" y="32"/>
                </a:lnTo>
                <a:lnTo>
                  <a:pt x="75" y="14"/>
                </a:lnTo>
                <a:lnTo>
                  <a:pt x="103" y="3"/>
                </a:lnTo>
                <a:lnTo>
                  <a:pt x="133" y="0"/>
                </a:lnTo>
                <a:close/>
              </a:path>
            </a:pathLst>
          </a:custGeom>
          <a:solidFill>
            <a:srgbClr val="44988C"/>
          </a:solidFill>
          <a:ln>
            <a:noFill/>
          </a:ln>
          <a:effectLst>
            <a:outerShdw dist="91581" dir="3378596" algn="ctr" rotWithShape="0">
              <a:srgbClr val="C0C0C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860032" y="1484784"/>
            <a:ext cx="38164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dirty="0" smtClean="0">
                <a:solidFill>
                  <a:srgbClr val="CC0000"/>
                </a:solidFill>
              </a:rPr>
              <a:t>Тактична: </a:t>
            </a:r>
            <a:r>
              <a:rPr lang="ru-RU" sz="2000" dirty="0" err="1" smtClean="0">
                <a:solidFill>
                  <a:srgbClr val="CC0000"/>
                </a:solidFill>
              </a:rPr>
              <a:t>розробки</a:t>
            </a:r>
            <a:r>
              <a:rPr lang="ru-RU" sz="2000" dirty="0" smtClean="0">
                <a:solidFill>
                  <a:srgbClr val="CC0000"/>
                </a:solidFill>
              </a:rPr>
              <a:t> методик </a:t>
            </a:r>
            <a:r>
              <a:rPr lang="ru-RU" sz="2000" dirty="0" err="1" smtClean="0">
                <a:solidFill>
                  <a:srgbClr val="CC0000"/>
                </a:solidFill>
              </a:rPr>
              <a:t>і</a:t>
            </a:r>
            <a:r>
              <a:rPr lang="ru-RU" sz="2000" dirty="0" smtClean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підходів</a:t>
            </a:r>
            <a:r>
              <a:rPr lang="ru-RU" sz="2000" dirty="0" smtClean="0">
                <a:solidFill>
                  <a:srgbClr val="CC0000"/>
                </a:solidFill>
              </a:rPr>
              <a:t> до </a:t>
            </a:r>
            <a:r>
              <a:rPr lang="ru-RU" sz="2000" dirty="0" err="1" smtClean="0">
                <a:solidFill>
                  <a:srgbClr val="CC0000"/>
                </a:solidFill>
              </a:rPr>
              <a:t>навчан</a:t>
            </a:r>
            <a:r>
              <a:rPr lang="ru-RU" sz="2000" dirty="0" smtClean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які</a:t>
            </a:r>
            <a:r>
              <a:rPr lang="ru-RU" sz="2000" dirty="0" smtClean="0">
                <a:solidFill>
                  <a:srgbClr val="CC0000"/>
                </a:solidFill>
              </a:rPr>
              <a:t> б дали </a:t>
            </a:r>
            <a:r>
              <a:rPr lang="ru-RU" sz="2000" dirty="0" err="1" smtClean="0">
                <a:solidFill>
                  <a:srgbClr val="CC0000"/>
                </a:solidFill>
              </a:rPr>
              <a:t>можливість</a:t>
            </a:r>
            <a:r>
              <a:rPr lang="ru-RU" sz="2000" dirty="0" smtClean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дитині</a:t>
            </a:r>
            <a:r>
              <a:rPr lang="ru-RU" sz="2000" dirty="0" smtClean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розвиватися</a:t>
            </a:r>
            <a:r>
              <a:rPr lang="ru-RU" sz="2000" dirty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і</a:t>
            </a:r>
            <a:r>
              <a:rPr lang="ru-RU" sz="2000" dirty="0" smtClean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самовдосконалюватися</a:t>
            </a:r>
            <a:r>
              <a:rPr lang="ru-RU" sz="2000" dirty="0" smtClean="0">
                <a:solidFill>
                  <a:srgbClr val="CC0000"/>
                </a:solidFill>
              </a:rPr>
              <a:t> на </a:t>
            </a:r>
            <a:r>
              <a:rPr lang="ru-RU" sz="2000" dirty="0" err="1" smtClean="0">
                <a:solidFill>
                  <a:srgbClr val="CC0000"/>
                </a:solidFill>
              </a:rPr>
              <a:t>кожних</a:t>
            </a:r>
            <a:r>
              <a:rPr lang="ru-RU" sz="2000" dirty="0" smtClean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етапах</a:t>
            </a:r>
            <a:r>
              <a:rPr lang="ru-RU" sz="2000" dirty="0" smtClean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навчання</a:t>
            </a:r>
            <a:r>
              <a:rPr lang="ru-RU" sz="2000" dirty="0" smtClean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і</a:t>
            </a:r>
            <a:r>
              <a:rPr lang="ru-RU" sz="2000" dirty="0" smtClean="0">
                <a:solidFill>
                  <a:srgbClr val="CC0000"/>
                </a:solidFill>
              </a:rPr>
              <a:t> </a:t>
            </a:r>
            <a:r>
              <a:rPr lang="ru-RU" sz="2000" dirty="0" err="1" smtClean="0">
                <a:solidFill>
                  <a:srgbClr val="CC0000"/>
                </a:solidFill>
              </a:rPr>
              <a:t>виховання</a:t>
            </a:r>
            <a:r>
              <a:rPr lang="ru-RU" sz="2000" dirty="0" smtClean="0">
                <a:solidFill>
                  <a:srgbClr val="CC0000"/>
                </a:solidFill>
              </a:rPr>
              <a:t> у </a:t>
            </a:r>
            <a:r>
              <a:rPr lang="ru-RU" sz="2000" dirty="0" err="1" smtClean="0">
                <a:solidFill>
                  <a:srgbClr val="CC0000"/>
                </a:solidFill>
              </a:rPr>
              <a:t>школі</a:t>
            </a:r>
            <a:endParaRPr lang="ru-RU" sz="2000" dirty="0">
              <a:solidFill>
                <a:srgbClr val="CC0000"/>
              </a:solidFill>
            </a:endParaRPr>
          </a:p>
        </p:txBody>
      </p:sp>
      <p:sp>
        <p:nvSpPr>
          <p:cNvPr id="18" name="Freeform 84"/>
          <p:cNvSpPr>
            <a:spLocks/>
          </p:cNvSpPr>
          <p:nvPr/>
        </p:nvSpPr>
        <p:spPr bwMode="gray">
          <a:xfrm>
            <a:off x="923988" y="4437722"/>
            <a:ext cx="903621" cy="1609667"/>
          </a:xfrm>
          <a:custGeom>
            <a:avLst/>
            <a:gdLst>
              <a:gd name="T0" fmla="*/ 72 w 573"/>
              <a:gd name="T1" fmla="*/ 5 h 1111"/>
              <a:gd name="T2" fmla="*/ 30 w 573"/>
              <a:gd name="T3" fmla="*/ 32 h 1111"/>
              <a:gd name="T4" fmla="*/ 4 w 573"/>
              <a:gd name="T5" fmla="*/ 75 h 1111"/>
              <a:gd name="T6" fmla="*/ 0 w 573"/>
              <a:gd name="T7" fmla="*/ 509 h 1111"/>
              <a:gd name="T8" fmla="*/ 1 w 573"/>
              <a:gd name="T9" fmla="*/ 516 h 1111"/>
              <a:gd name="T10" fmla="*/ 9 w 573"/>
              <a:gd name="T11" fmla="*/ 533 h 1111"/>
              <a:gd name="T12" fmla="*/ 26 w 573"/>
              <a:gd name="T13" fmla="*/ 550 h 1111"/>
              <a:gd name="T14" fmla="*/ 56 w 573"/>
              <a:gd name="T15" fmla="*/ 557 h 1111"/>
              <a:gd name="T16" fmla="*/ 84 w 573"/>
              <a:gd name="T17" fmla="*/ 551 h 1111"/>
              <a:gd name="T18" fmla="*/ 100 w 573"/>
              <a:gd name="T19" fmla="*/ 534 h 1111"/>
              <a:gd name="T20" fmla="*/ 106 w 573"/>
              <a:gd name="T21" fmla="*/ 516 h 1111"/>
              <a:gd name="T22" fmla="*/ 108 w 573"/>
              <a:gd name="T23" fmla="*/ 503 h 1111"/>
              <a:gd name="T24" fmla="*/ 108 w 573"/>
              <a:gd name="T25" fmla="*/ 166 h 1111"/>
              <a:gd name="T26" fmla="*/ 135 w 573"/>
              <a:gd name="T27" fmla="*/ 1066 h 1111"/>
              <a:gd name="T28" fmla="*/ 138 w 573"/>
              <a:gd name="T29" fmla="*/ 1073 h 1111"/>
              <a:gd name="T30" fmla="*/ 151 w 573"/>
              <a:gd name="T31" fmla="*/ 1089 h 1111"/>
              <a:gd name="T32" fmla="*/ 174 w 573"/>
              <a:gd name="T33" fmla="*/ 1105 h 1111"/>
              <a:gd name="T34" fmla="*/ 199 w 573"/>
              <a:gd name="T35" fmla="*/ 1111 h 1111"/>
              <a:gd name="T36" fmla="*/ 227 w 573"/>
              <a:gd name="T37" fmla="*/ 1110 h 1111"/>
              <a:gd name="T38" fmla="*/ 255 w 573"/>
              <a:gd name="T39" fmla="*/ 1097 h 1111"/>
              <a:gd name="T40" fmla="*/ 272 w 573"/>
              <a:gd name="T41" fmla="*/ 1080 h 1111"/>
              <a:gd name="T42" fmla="*/ 278 w 573"/>
              <a:gd name="T43" fmla="*/ 1068 h 1111"/>
              <a:gd name="T44" fmla="*/ 279 w 573"/>
              <a:gd name="T45" fmla="*/ 499 h 1111"/>
              <a:gd name="T46" fmla="*/ 302 w 573"/>
              <a:gd name="T47" fmla="*/ 503 h 1111"/>
              <a:gd name="T48" fmla="*/ 302 w 573"/>
              <a:gd name="T49" fmla="*/ 534 h 1111"/>
              <a:gd name="T50" fmla="*/ 304 w 573"/>
              <a:gd name="T51" fmla="*/ 590 h 1111"/>
              <a:gd name="T52" fmla="*/ 304 w 573"/>
              <a:gd name="T53" fmla="*/ 664 h 1111"/>
              <a:gd name="T54" fmla="*/ 304 w 573"/>
              <a:gd name="T55" fmla="*/ 750 h 1111"/>
              <a:gd name="T56" fmla="*/ 304 w 573"/>
              <a:gd name="T57" fmla="*/ 838 h 1111"/>
              <a:gd name="T58" fmla="*/ 305 w 573"/>
              <a:gd name="T59" fmla="*/ 926 h 1111"/>
              <a:gd name="T60" fmla="*/ 305 w 573"/>
              <a:gd name="T61" fmla="*/ 1004 h 1111"/>
              <a:gd name="T62" fmla="*/ 305 w 573"/>
              <a:gd name="T63" fmla="*/ 1066 h 1111"/>
              <a:gd name="T64" fmla="*/ 306 w 573"/>
              <a:gd name="T65" fmla="*/ 1073 h 1111"/>
              <a:gd name="T66" fmla="*/ 315 w 573"/>
              <a:gd name="T67" fmla="*/ 1088 h 1111"/>
              <a:gd name="T68" fmla="*/ 335 w 573"/>
              <a:gd name="T69" fmla="*/ 1103 h 1111"/>
              <a:gd name="T70" fmla="*/ 372 w 573"/>
              <a:gd name="T71" fmla="*/ 1111 h 1111"/>
              <a:gd name="T72" fmla="*/ 408 w 573"/>
              <a:gd name="T73" fmla="*/ 1103 h 1111"/>
              <a:gd name="T74" fmla="*/ 429 w 573"/>
              <a:gd name="T75" fmla="*/ 1089 h 1111"/>
              <a:gd name="T76" fmla="*/ 437 w 573"/>
              <a:gd name="T77" fmla="*/ 1073 h 1111"/>
              <a:gd name="T78" fmla="*/ 438 w 573"/>
              <a:gd name="T79" fmla="*/ 1067 h 1111"/>
              <a:gd name="T80" fmla="*/ 466 w 573"/>
              <a:gd name="T81" fmla="*/ 166 h 1111"/>
              <a:gd name="T82" fmla="*/ 468 w 573"/>
              <a:gd name="T83" fmla="*/ 503 h 1111"/>
              <a:gd name="T84" fmla="*/ 472 w 573"/>
              <a:gd name="T85" fmla="*/ 517 h 1111"/>
              <a:gd name="T86" fmla="*/ 483 w 573"/>
              <a:gd name="T87" fmla="*/ 537 h 1111"/>
              <a:gd name="T88" fmla="*/ 505 w 573"/>
              <a:gd name="T89" fmla="*/ 551 h 1111"/>
              <a:gd name="T90" fmla="*/ 536 w 573"/>
              <a:gd name="T91" fmla="*/ 551 h 1111"/>
              <a:gd name="T92" fmla="*/ 557 w 573"/>
              <a:gd name="T93" fmla="*/ 537 h 1111"/>
              <a:gd name="T94" fmla="*/ 570 w 573"/>
              <a:gd name="T95" fmla="*/ 517 h 1111"/>
              <a:gd name="T96" fmla="*/ 573 w 573"/>
              <a:gd name="T97" fmla="*/ 508 h 1111"/>
              <a:gd name="T98" fmla="*/ 572 w 573"/>
              <a:gd name="T99" fmla="*/ 68 h 1111"/>
              <a:gd name="T100" fmla="*/ 546 w 573"/>
              <a:gd name="T101" fmla="*/ 28 h 1111"/>
              <a:gd name="T102" fmla="*/ 506 w 573"/>
              <a:gd name="T103" fmla="*/ 4 h 1111"/>
              <a:gd name="T104" fmla="*/ 94 w 573"/>
              <a:gd name="T105" fmla="*/ 0 h 111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73" h="1111">
                <a:moveTo>
                  <a:pt x="94" y="0"/>
                </a:moveTo>
                <a:lnTo>
                  <a:pt x="72" y="5"/>
                </a:lnTo>
                <a:lnTo>
                  <a:pt x="50" y="16"/>
                </a:lnTo>
                <a:lnTo>
                  <a:pt x="30" y="32"/>
                </a:lnTo>
                <a:lnTo>
                  <a:pt x="15" y="53"/>
                </a:lnTo>
                <a:lnTo>
                  <a:pt x="4" y="75"/>
                </a:lnTo>
                <a:lnTo>
                  <a:pt x="0" y="99"/>
                </a:lnTo>
                <a:lnTo>
                  <a:pt x="0" y="509"/>
                </a:lnTo>
                <a:lnTo>
                  <a:pt x="0" y="511"/>
                </a:lnTo>
                <a:lnTo>
                  <a:pt x="1" y="516"/>
                </a:lnTo>
                <a:lnTo>
                  <a:pt x="4" y="525"/>
                </a:lnTo>
                <a:lnTo>
                  <a:pt x="9" y="533"/>
                </a:lnTo>
                <a:lnTo>
                  <a:pt x="16" y="543"/>
                </a:lnTo>
                <a:lnTo>
                  <a:pt x="26" y="550"/>
                </a:lnTo>
                <a:lnTo>
                  <a:pt x="39" y="556"/>
                </a:lnTo>
                <a:lnTo>
                  <a:pt x="56" y="557"/>
                </a:lnTo>
                <a:lnTo>
                  <a:pt x="72" y="556"/>
                </a:lnTo>
                <a:lnTo>
                  <a:pt x="84" y="551"/>
                </a:lnTo>
                <a:lnTo>
                  <a:pt x="92" y="543"/>
                </a:lnTo>
                <a:lnTo>
                  <a:pt x="100" y="534"/>
                </a:lnTo>
                <a:lnTo>
                  <a:pt x="103" y="525"/>
                </a:lnTo>
                <a:lnTo>
                  <a:pt x="106" y="516"/>
                </a:lnTo>
                <a:lnTo>
                  <a:pt x="107" y="508"/>
                </a:lnTo>
                <a:lnTo>
                  <a:pt x="108" y="503"/>
                </a:lnTo>
                <a:lnTo>
                  <a:pt x="108" y="500"/>
                </a:lnTo>
                <a:lnTo>
                  <a:pt x="108" y="166"/>
                </a:lnTo>
                <a:lnTo>
                  <a:pt x="134" y="167"/>
                </a:lnTo>
                <a:lnTo>
                  <a:pt x="135" y="1066"/>
                </a:lnTo>
                <a:lnTo>
                  <a:pt x="136" y="1068"/>
                </a:lnTo>
                <a:lnTo>
                  <a:pt x="138" y="1073"/>
                </a:lnTo>
                <a:lnTo>
                  <a:pt x="143" y="1080"/>
                </a:lnTo>
                <a:lnTo>
                  <a:pt x="151" y="1089"/>
                </a:lnTo>
                <a:lnTo>
                  <a:pt x="162" y="1097"/>
                </a:lnTo>
                <a:lnTo>
                  <a:pt x="174" y="1105"/>
                </a:lnTo>
                <a:lnTo>
                  <a:pt x="189" y="1110"/>
                </a:lnTo>
                <a:lnTo>
                  <a:pt x="199" y="1111"/>
                </a:lnTo>
                <a:lnTo>
                  <a:pt x="217" y="1111"/>
                </a:lnTo>
                <a:lnTo>
                  <a:pt x="227" y="1110"/>
                </a:lnTo>
                <a:lnTo>
                  <a:pt x="243" y="1105"/>
                </a:lnTo>
                <a:lnTo>
                  <a:pt x="255" y="1097"/>
                </a:lnTo>
                <a:lnTo>
                  <a:pt x="265" y="1089"/>
                </a:lnTo>
                <a:lnTo>
                  <a:pt x="272" y="1080"/>
                </a:lnTo>
                <a:lnTo>
                  <a:pt x="276" y="1073"/>
                </a:lnTo>
                <a:lnTo>
                  <a:pt x="278" y="1068"/>
                </a:lnTo>
                <a:lnTo>
                  <a:pt x="279" y="1066"/>
                </a:lnTo>
                <a:lnTo>
                  <a:pt x="279" y="499"/>
                </a:lnTo>
                <a:lnTo>
                  <a:pt x="302" y="499"/>
                </a:lnTo>
                <a:lnTo>
                  <a:pt x="302" y="503"/>
                </a:lnTo>
                <a:lnTo>
                  <a:pt x="302" y="515"/>
                </a:lnTo>
                <a:lnTo>
                  <a:pt x="302" y="534"/>
                </a:lnTo>
                <a:lnTo>
                  <a:pt x="302" y="560"/>
                </a:lnTo>
                <a:lnTo>
                  <a:pt x="304" y="590"/>
                </a:lnTo>
                <a:lnTo>
                  <a:pt x="304" y="626"/>
                </a:lnTo>
                <a:lnTo>
                  <a:pt x="304" y="664"/>
                </a:lnTo>
                <a:lnTo>
                  <a:pt x="304" y="706"/>
                </a:lnTo>
                <a:lnTo>
                  <a:pt x="304" y="750"/>
                </a:lnTo>
                <a:lnTo>
                  <a:pt x="304" y="793"/>
                </a:lnTo>
                <a:lnTo>
                  <a:pt x="304" y="838"/>
                </a:lnTo>
                <a:lnTo>
                  <a:pt x="305" y="882"/>
                </a:lnTo>
                <a:lnTo>
                  <a:pt x="305" y="926"/>
                </a:lnTo>
                <a:lnTo>
                  <a:pt x="305" y="966"/>
                </a:lnTo>
                <a:lnTo>
                  <a:pt x="305" y="1004"/>
                </a:lnTo>
                <a:lnTo>
                  <a:pt x="305" y="1037"/>
                </a:lnTo>
                <a:lnTo>
                  <a:pt x="305" y="1066"/>
                </a:lnTo>
                <a:lnTo>
                  <a:pt x="305" y="1067"/>
                </a:lnTo>
                <a:lnTo>
                  <a:pt x="306" y="1073"/>
                </a:lnTo>
                <a:lnTo>
                  <a:pt x="310" y="1079"/>
                </a:lnTo>
                <a:lnTo>
                  <a:pt x="315" y="1088"/>
                </a:lnTo>
                <a:lnTo>
                  <a:pt x="323" y="1096"/>
                </a:lnTo>
                <a:lnTo>
                  <a:pt x="335" y="1103"/>
                </a:lnTo>
                <a:lnTo>
                  <a:pt x="351" y="1108"/>
                </a:lnTo>
                <a:lnTo>
                  <a:pt x="372" y="1111"/>
                </a:lnTo>
                <a:lnTo>
                  <a:pt x="392" y="1108"/>
                </a:lnTo>
                <a:lnTo>
                  <a:pt x="408" y="1103"/>
                </a:lnTo>
                <a:lnTo>
                  <a:pt x="420" y="1096"/>
                </a:lnTo>
                <a:lnTo>
                  <a:pt x="429" y="1089"/>
                </a:lnTo>
                <a:lnTo>
                  <a:pt x="434" y="1080"/>
                </a:lnTo>
                <a:lnTo>
                  <a:pt x="437" y="1073"/>
                </a:lnTo>
                <a:lnTo>
                  <a:pt x="438" y="1068"/>
                </a:lnTo>
                <a:lnTo>
                  <a:pt x="438" y="1067"/>
                </a:lnTo>
                <a:lnTo>
                  <a:pt x="440" y="166"/>
                </a:lnTo>
                <a:lnTo>
                  <a:pt x="466" y="166"/>
                </a:lnTo>
                <a:lnTo>
                  <a:pt x="466" y="500"/>
                </a:lnTo>
                <a:lnTo>
                  <a:pt x="468" y="503"/>
                </a:lnTo>
                <a:lnTo>
                  <a:pt x="469" y="509"/>
                </a:lnTo>
                <a:lnTo>
                  <a:pt x="472" y="517"/>
                </a:lnTo>
                <a:lnTo>
                  <a:pt x="477" y="527"/>
                </a:lnTo>
                <a:lnTo>
                  <a:pt x="483" y="537"/>
                </a:lnTo>
                <a:lnTo>
                  <a:pt x="493" y="545"/>
                </a:lnTo>
                <a:lnTo>
                  <a:pt x="505" y="551"/>
                </a:lnTo>
                <a:lnTo>
                  <a:pt x="520" y="554"/>
                </a:lnTo>
                <a:lnTo>
                  <a:pt x="536" y="551"/>
                </a:lnTo>
                <a:lnTo>
                  <a:pt x="548" y="545"/>
                </a:lnTo>
                <a:lnTo>
                  <a:pt x="557" y="537"/>
                </a:lnTo>
                <a:lnTo>
                  <a:pt x="563" y="527"/>
                </a:lnTo>
                <a:lnTo>
                  <a:pt x="570" y="517"/>
                </a:lnTo>
                <a:lnTo>
                  <a:pt x="573" y="510"/>
                </a:lnTo>
                <a:lnTo>
                  <a:pt x="573" y="508"/>
                </a:lnTo>
                <a:lnTo>
                  <a:pt x="573" y="79"/>
                </a:lnTo>
                <a:lnTo>
                  <a:pt x="572" y="68"/>
                </a:lnTo>
                <a:lnTo>
                  <a:pt x="561" y="47"/>
                </a:lnTo>
                <a:lnTo>
                  <a:pt x="546" y="28"/>
                </a:lnTo>
                <a:lnTo>
                  <a:pt x="528" y="14"/>
                </a:lnTo>
                <a:lnTo>
                  <a:pt x="506" y="4"/>
                </a:lnTo>
                <a:lnTo>
                  <a:pt x="485" y="0"/>
                </a:lnTo>
                <a:lnTo>
                  <a:pt x="94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19" name="Freeform 83"/>
          <p:cNvSpPr>
            <a:spLocks/>
          </p:cNvSpPr>
          <p:nvPr/>
        </p:nvSpPr>
        <p:spPr bwMode="gray">
          <a:xfrm>
            <a:off x="1164410" y="3933056"/>
            <a:ext cx="422779" cy="424124"/>
          </a:xfrm>
          <a:custGeom>
            <a:avLst/>
            <a:gdLst>
              <a:gd name="T0" fmla="*/ 133 w 267"/>
              <a:gd name="T1" fmla="*/ 0 h 292"/>
              <a:gd name="T2" fmla="*/ 161 w 267"/>
              <a:gd name="T3" fmla="*/ 3 h 292"/>
              <a:gd name="T4" fmla="*/ 186 w 267"/>
              <a:gd name="T5" fmla="*/ 12 h 292"/>
              <a:gd name="T6" fmla="*/ 209 w 267"/>
              <a:gd name="T7" fmla="*/ 25 h 292"/>
              <a:gd name="T8" fmla="*/ 228 w 267"/>
              <a:gd name="T9" fmla="*/ 42 h 292"/>
              <a:gd name="T10" fmla="*/ 245 w 267"/>
              <a:gd name="T11" fmla="*/ 64 h 292"/>
              <a:gd name="T12" fmla="*/ 257 w 267"/>
              <a:gd name="T13" fmla="*/ 88 h 292"/>
              <a:gd name="T14" fmla="*/ 265 w 267"/>
              <a:gd name="T15" fmla="*/ 116 h 292"/>
              <a:gd name="T16" fmla="*/ 267 w 267"/>
              <a:gd name="T17" fmla="*/ 146 h 292"/>
              <a:gd name="T18" fmla="*/ 265 w 267"/>
              <a:gd name="T19" fmla="*/ 175 h 292"/>
              <a:gd name="T20" fmla="*/ 257 w 267"/>
              <a:gd name="T21" fmla="*/ 203 h 292"/>
              <a:gd name="T22" fmla="*/ 245 w 267"/>
              <a:gd name="T23" fmla="*/ 227 h 292"/>
              <a:gd name="T24" fmla="*/ 228 w 267"/>
              <a:gd name="T25" fmla="*/ 249 h 292"/>
              <a:gd name="T26" fmla="*/ 209 w 267"/>
              <a:gd name="T27" fmla="*/ 267 h 292"/>
              <a:gd name="T28" fmla="*/ 186 w 267"/>
              <a:gd name="T29" fmla="*/ 281 h 292"/>
              <a:gd name="T30" fmla="*/ 161 w 267"/>
              <a:gd name="T31" fmla="*/ 289 h 292"/>
              <a:gd name="T32" fmla="*/ 133 w 267"/>
              <a:gd name="T33" fmla="*/ 292 h 292"/>
              <a:gd name="T34" fmla="*/ 103 w 267"/>
              <a:gd name="T35" fmla="*/ 288 h 292"/>
              <a:gd name="T36" fmla="*/ 75 w 267"/>
              <a:gd name="T37" fmla="*/ 277 h 292"/>
              <a:gd name="T38" fmla="*/ 51 w 267"/>
              <a:gd name="T39" fmla="*/ 260 h 292"/>
              <a:gd name="T40" fmla="*/ 29 w 267"/>
              <a:gd name="T41" fmla="*/ 237 h 292"/>
              <a:gd name="T42" fmla="*/ 13 w 267"/>
              <a:gd name="T43" fmla="*/ 210 h 292"/>
              <a:gd name="T44" fmla="*/ 4 w 267"/>
              <a:gd name="T45" fmla="*/ 178 h 292"/>
              <a:gd name="T46" fmla="*/ 0 w 267"/>
              <a:gd name="T47" fmla="*/ 146 h 292"/>
              <a:gd name="T48" fmla="*/ 4 w 267"/>
              <a:gd name="T49" fmla="*/ 113 h 292"/>
              <a:gd name="T50" fmla="*/ 13 w 267"/>
              <a:gd name="T51" fmla="*/ 81 h 292"/>
              <a:gd name="T52" fmla="*/ 29 w 267"/>
              <a:gd name="T53" fmla="*/ 54 h 292"/>
              <a:gd name="T54" fmla="*/ 51 w 267"/>
              <a:gd name="T55" fmla="*/ 32 h 292"/>
              <a:gd name="T56" fmla="*/ 75 w 267"/>
              <a:gd name="T57" fmla="*/ 14 h 292"/>
              <a:gd name="T58" fmla="*/ 103 w 267"/>
              <a:gd name="T59" fmla="*/ 3 h 292"/>
              <a:gd name="T60" fmla="*/ 133 w 267"/>
              <a:gd name="T61" fmla="*/ 0 h 29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67" h="292">
                <a:moveTo>
                  <a:pt x="133" y="0"/>
                </a:moveTo>
                <a:lnTo>
                  <a:pt x="161" y="3"/>
                </a:lnTo>
                <a:lnTo>
                  <a:pt x="186" y="12"/>
                </a:lnTo>
                <a:lnTo>
                  <a:pt x="209" y="25"/>
                </a:lnTo>
                <a:lnTo>
                  <a:pt x="228" y="42"/>
                </a:lnTo>
                <a:lnTo>
                  <a:pt x="245" y="64"/>
                </a:lnTo>
                <a:lnTo>
                  <a:pt x="257" y="88"/>
                </a:lnTo>
                <a:lnTo>
                  <a:pt x="265" y="116"/>
                </a:lnTo>
                <a:lnTo>
                  <a:pt x="267" y="146"/>
                </a:lnTo>
                <a:lnTo>
                  <a:pt x="265" y="175"/>
                </a:lnTo>
                <a:lnTo>
                  <a:pt x="257" y="203"/>
                </a:lnTo>
                <a:lnTo>
                  <a:pt x="245" y="227"/>
                </a:lnTo>
                <a:lnTo>
                  <a:pt x="228" y="249"/>
                </a:lnTo>
                <a:lnTo>
                  <a:pt x="209" y="267"/>
                </a:lnTo>
                <a:lnTo>
                  <a:pt x="186" y="281"/>
                </a:lnTo>
                <a:lnTo>
                  <a:pt x="161" y="289"/>
                </a:lnTo>
                <a:lnTo>
                  <a:pt x="133" y="292"/>
                </a:lnTo>
                <a:lnTo>
                  <a:pt x="103" y="288"/>
                </a:lnTo>
                <a:lnTo>
                  <a:pt x="75" y="277"/>
                </a:lnTo>
                <a:lnTo>
                  <a:pt x="51" y="260"/>
                </a:lnTo>
                <a:lnTo>
                  <a:pt x="29" y="237"/>
                </a:lnTo>
                <a:lnTo>
                  <a:pt x="13" y="210"/>
                </a:lnTo>
                <a:lnTo>
                  <a:pt x="4" y="178"/>
                </a:lnTo>
                <a:lnTo>
                  <a:pt x="0" y="146"/>
                </a:lnTo>
                <a:lnTo>
                  <a:pt x="4" y="113"/>
                </a:lnTo>
                <a:lnTo>
                  <a:pt x="13" y="81"/>
                </a:lnTo>
                <a:lnTo>
                  <a:pt x="29" y="54"/>
                </a:lnTo>
                <a:lnTo>
                  <a:pt x="51" y="32"/>
                </a:lnTo>
                <a:lnTo>
                  <a:pt x="75" y="14"/>
                </a:lnTo>
                <a:lnTo>
                  <a:pt x="103" y="3"/>
                </a:lnTo>
                <a:lnTo>
                  <a:pt x="13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068255" y="3902350"/>
            <a:ext cx="597666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dirty="0" smtClean="0">
                <a:solidFill>
                  <a:srgbClr val="CC3300"/>
                </a:solidFill>
              </a:rPr>
              <a:t>Оперативна: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стимулювати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пізнавальний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інтерес</a:t>
            </a:r>
            <a:r>
              <a:rPr lang="ru-RU" sz="2000" dirty="0" smtClean="0">
                <a:solidFill>
                  <a:srgbClr val="CC3300"/>
                </a:solidFill>
              </a:rPr>
              <a:t> до </a:t>
            </a:r>
            <a:r>
              <a:rPr lang="ru-RU" sz="2000" dirty="0" err="1" smtClean="0">
                <a:solidFill>
                  <a:srgbClr val="CC3300"/>
                </a:solidFill>
              </a:rPr>
              <a:t>вивчення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фізичної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культури</a:t>
            </a:r>
            <a:r>
              <a:rPr lang="ru-RU" sz="2000" dirty="0" smtClean="0">
                <a:solidFill>
                  <a:srgbClr val="CC3300"/>
                </a:solidFill>
              </a:rPr>
              <a:t>;</a:t>
            </a:r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формувати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навички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пошукової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і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дослідницької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діяльності,розвивати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критичне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мислення</a:t>
            </a:r>
            <a:r>
              <a:rPr lang="ru-RU" sz="2000" dirty="0" smtClean="0">
                <a:solidFill>
                  <a:srgbClr val="CC3300"/>
                </a:solidFill>
              </a:rPr>
              <a:t>;</a:t>
            </a:r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поглиблювати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знання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учнів</a:t>
            </a:r>
            <a:r>
              <a:rPr lang="ru-RU" sz="2000" dirty="0" smtClean="0">
                <a:solidFill>
                  <a:srgbClr val="CC3300"/>
                </a:solidFill>
              </a:rPr>
              <a:t> з </a:t>
            </a:r>
            <a:r>
              <a:rPr lang="ru-RU" sz="2000" dirty="0" err="1" smtClean="0">
                <a:solidFill>
                  <a:srgbClr val="CC3300"/>
                </a:solidFill>
              </a:rPr>
              <a:t>фізичної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культури</a:t>
            </a:r>
            <a:r>
              <a:rPr lang="ru-RU" sz="2000" dirty="0" smtClean="0">
                <a:solidFill>
                  <a:srgbClr val="CC3300"/>
                </a:solidFill>
              </a:rPr>
              <a:t>, </a:t>
            </a:r>
            <a:r>
              <a:rPr lang="ru-RU" sz="2000" dirty="0" err="1" smtClean="0">
                <a:solidFill>
                  <a:srgbClr val="CC3300"/>
                </a:solidFill>
              </a:rPr>
              <a:t>необхідні</a:t>
            </a:r>
            <a:r>
              <a:rPr lang="ru-RU" sz="2000" dirty="0" smtClean="0">
                <a:solidFill>
                  <a:srgbClr val="CC3300"/>
                </a:solidFill>
              </a:rPr>
              <a:t> у </a:t>
            </a:r>
            <a:r>
              <a:rPr lang="ru-RU" sz="2000" dirty="0" err="1" smtClean="0">
                <a:solidFill>
                  <a:srgbClr val="CC3300"/>
                </a:solidFill>
              </a:rPr>
              <a:t>повсякденному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житті</a:t>
            </a:r>
            <a:r>
              <a:rPr lang="ru-RU" sz="2000" dirty="0" smtClean="0">
                <a:solidFill>
                  <a:srgbClr val="CC3300"/>
                </a:solidFill>
              </a:rPr>
              <a:t> та </a:t>
            </a:r>
            <a:r>
              <a:rPr lang="ru-RU" sz="2000" dirty="0" err="1" smtClean="0">
                <a:solidFill>
                  <a:srgbClr val="CC3300"/>
                </a:solidFill>
              </a:rPr>
              <a:t>майбутній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трудовій</a:t>
            </a:r>
            <a:r>
              <a:rPr lang="ru-RU" sz="2000" dirty="0" smtClean="0">
                <a:solidFill>
                  <a:srgbClr val="CC3300"/>
                </a:solidFill>
              </a:rPr>
              <a:t> </a:t>
            </a:r>
            <a:r>
              <a:rPr lang="ru-RU" sz="2000" dirty="0" err="1" smtClean="0">
                <a:solidFill>
                  <a:srgbClr val="CC3300"/>
                </a:solidFill>
              </a:rPr>
              <a:t>діяльності</a:t>
            </a:r>
            <a:r>
              <a:rPr lang="ru-RU" sz="2000" dirty="0" smtClean="0">
                <a:solidFill>
                  <a:srgbClr val="0000FF"/>
                </a:solidFill>
              </a:rPr>
              <a:t>.</a:t>
            </a:r>
            <a:endParaRPr lang="ru-RU" sz="20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68453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9" descr="гантеля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286375"/>
            <a:ext cx="1028700" cy="13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6" descr="горн лижи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8625"/>
            <a:ext cx="1357312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CustomShape 4"/>
          <p:cNvSpPr>
            <a:spLocks noChangeArrowheads="1"/>
          </p:cNvSpPr>
          <p:nvPr/>
        </p:nvSpPr>
        <p:spPr bwMode="auto">
          <a:xfrm>
            <a:off x="1476375" y="193675"/>
            <a:ext cx="6191250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4400" b="1">
                <a:solidFill>
                  <a:srgbClr val="0000FF"/>
                </a:solidFill>
                <a:latin typeface="Arial" panose="020B0604020202020204" pitchFamily="34" charset="0"/>
              </a:rPr>
              <a:t>МЕТОДИ РОБОТИ НА УРОКАХ</a:t>
            </a:r>
            <a:endParaRPr lang="ru-RU"/>
          </a:p>
          <a:p>
            <a:pPr algn="ctr" eaLnBrk="1" hangingPunct="1"/>
            <a:endParaRPr lang="ru-RU"/>
          </a:p>
        </p:txBody>
      </p:sp>
      <p:cxnSp>
        <p:nvCxnSpPr>
          <p:cNvPr id="5125" name="CustomShape 11"/>
          <p:cNvCxnSpPr>
            <a:cxnSpLocks noChangeShapeType="1"/>
          </p:cNvCxnSpPr>
          <p:nvPr/>
        </p:nvCxnSpPr>
        <p:spPr bwMode="auto">
          <a:xfrm rot="10800000" flipV="1">
            <a:off x="2665413" y="1433513"/>
            <a:ext cx="796925" cy="452437"/>
          </a:xfrm>
          <a:prstGeom prst="curvedConnector3">
            <a:avLst>
              <a:gd name="adj1" fmla="val 50000"/>
            </a:avLst>
          </a:prstGeom>
          <a:noFill/>
          <a:ln w="54000">
            <a:solidFill>
              <a:srgbClr val="66FF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6" name="CustomShape 5"/>
          <p:cNvSpPr>
            <a:spLocks noChangeArrowheads="1"/>
          </p:cNvSpPr>
          <p:nvPr/>
        </p:nvSpPr>
        <p:spPr bwMode="auto">
          <a:xfrm>
            <a:off x="595313" y="2078038"/>
            <a:ext cx="2427287" cy="6413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12600">
            <a:solidFill>
              <a:srgbClr val="66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7" name="CustomShape 5"/>
          <p:cNvSpPr>
            <a:spLocks noChangeArrowheads="1"/>
          </p:cNvSpPr>
          <p:nvPr/>
        </p:nvSpPr>
        <p:spPr bwMode="auto">
          <a:xfrm>
            <a:off x="3741738" y="2078038"/>
            <a:ext cx="2428875" cy="64135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12600">
            <a:solidFill>
              <a:srgbClr val="6666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128" name="CustomShape 5"/>
          <p:cNvSpPr>
            <a:spLocks noChangeArrowheads="1"/>
          </p:cNvSpPr>
          <p:nvPr/>
        </p:nvSpPr>
        <p:spPr bwMode="auto">
          <a:xfrm>
            <a:off x="6627813" y="2060575"/>
            <a:ext cx="2428875" cy="642938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12600">
            <a:solidFill>
              <a:srgbClr val="66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5129" name="CustomShape 13"/>
          <p:cNvCxnSpPr>
            <a:cxnSpLocks noChangeShapeType="1"/>
          </p:cNvCxnSpPr>
          <p:nvPr/>
        </p:nvCxnSpPr>
        <p:spPr bwMode="auto">
          <a:xfrm>
            <a:off x="5670550" y="1419225"/>
            <a:ext cx="1000125" cy="928688"/>
          </a:xfrm>
          <a:prstGeom prst="curvedConnector3">
            <a:avLst>
              <a:gd name="adj1" fmla="val 50000"/>
            </a:avLst>
          </a:prstGeom>
          <a:noFill/>
          <a:ln w="54000">
            <a:solidFill>
              <a:srgbClr val="FF6699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0" name="CustomShape 12"/>
          <p:cNvCxnSpPr>
            <a:cxnSpLocks noChangeShapeType="1"/>
          </p:cNvCxnSpPr>
          <p:nvPr/>
        </p:nvCxnSpPr>
        <p:spPr bwMode="auto">
          <a:xfrm rot="5400000">
            <a:off x="3449638" y="1631950"/>
            <a:ext cx="641350" cy="215900"/>
          </a:xfrm>
          <a:prstGeom prst="curvedConnector3">
            <a:avLst>
              <a:gd name="adj1" fmla="val 50000"/>
            </a:avLst>
          </a:prstGeom>
          <a:noFill/>
          <a:ln w="54000">
            <a:solidFill>
              <a:srgbClr val="00CC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131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2703513"/>
            <a:ext cx="744538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2686050"/>
            <a:ext cx="74295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3513"/>
            <a:ext cx="74295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CustomShape 3"/>
          <p:cNvSpPr>
            <a:spLocks noChangeArrowheads="1"/>
          </p:cNvSpPr>
          <p:nvPr/>
        </p:nvSpPr>
        <p:spPr bwMode="auto">
          <a:xfrm rot="5400000">
            <a:off x="4064000" y="3468688"/>
            <a:ext cx="1614488" cy="2087562"/>
          </a:xfrm>
          <a:prstGeom prst="roundRect">
            <a:avLst>
              <a:gd name="adj" fmla="val 19894"/>
            </a:avLst>
          </a:prstGeom>
          <a:gradFill rotWithShape="0">
            <a:gsLst>
              <a:gs pos="0">
                <a:srgbClr val="C0C0C0"/>
              </a:gs>
              <a:gs pos="50000">
                <a:srgbClr val="F8F8F8"/>
              </a:gs>
              <a:gs pos="100000">
                <a:srgbClr val="C0C0C0"/>
              </a:gs>
            </a:gsLst>
            <a:lin ang="0"/>
          </a:gradFill>
          <a:ln w="3816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5" name="CustomShape 3"/>
          <p:cNvSpPr>
            <a:spLocks noChangeArrowheads="1"/>
          </p:cNvSpPr>
          <p:nvPr/>
        </p:nvSpPr>
        <p:spPr bwMode="auto">
          <a:xfrm rot="5400000">
            <a:off x="465138" y="3421063"/>
            <a:ext cx="2303462" cy="2087562"/>
          </a:xfrm>
          <a:prstGeom prst="roundRect">
            <a:avLst>
              <a:gd name="adj" fmla="val 19894"/>
            </a:avLst>
          </a:prstGeom>
          <a:gradFill rotWithShape="0">
            <a:gsLst>
              <a:gs pos="0">
                <a:srgbClr val="C0C0C0"/>
              </a:gs>
              <a:gs pos="50000">
                <a:srgbClr val="F8F8F8"/>
              </a:gs>
              <a:gs pos="100000">
                <a:srgbClr val="C0C0C0"/>
              </a:gs>
            </a:gsLst>
            <a:lin ang="0"/>
          </a:gradFill>
          <a:ln w="3816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6" name="CustomShape 2"/>
          <p:cNvSpPr>
            <a:spLocks noChangeArrowheads="1"/>
          </p:cNvSpPr>
          <p:nvPr/>
        </p:nvSpPr>
        <p:spPr bwMode="auto">
          <a:xfrm>
            <a:off x="688975" y="3455988"/>
            <a:ext cx="2160588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Пояснення</a:t>
            </a:r>
            <a:endParaRPr lang="ru-RU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Розповідь</a:t>
            </a:r>
            <a:endParaRPr lang="ru-RU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Бесіду</a:t>
            </a:r>
            <a:endParaRPr lang="ru-RU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Розпорядження </a:t>
            </a:r>
            <a:endParaRPr lang="ru-RU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Команда</a:t>
            </a:r>
            <a:endParaRPr lang="ru-RU"/>
          </a:p>
          <a:p>
            <a:pPr algn="ctr" eaLnBrk="1" hangingPunct="1"/>
            <a:endParaRPr lang="ru-RU"/>
          </a:p>
        </p:txBody>
      </p:sp>
      <p:sp>
        <p:nvSpPr>
          <p:cNvPr id="5137" name="CustomShape 3"/>
          <p:cNvSpPr>
            <a:spLocks noChangeArrowheads="1"/>
          </p:cNvSpPr>
          <p:nvPr/>
        </p:nvSpPr>
        <p:spPr bwMode="auto">
          <a:xfrm rot="5400000">
            <a:off x="6706394" y="3448844"/>
            <a:ext cx="2303462" cy="2089150"/>
          </a:xfrm>
          <a:prstGeom prst="roundRect">
            <a:avLst>
              <a:gd name="adj" fmla="val 19894"/>
            </a:avLst>
          </a:prstGeom>
          <a:gradFill rotWithShape="0">
            <a:gsLst>
              <a:gs pos="0">
                <a:srgbClr val="C0C0C0"/>
              </a:gs>
              <a:gs pos="50000">
                <a:srgbClr val="F8F8F8"/>
              </a:gs>
              <a:gs pos="100000">
                <a:srgbClr val="C0C0C0"/>
              </a:gs>
            </a:gsLst>
            <a:lin ang="0"/>
          </a:gradFill>
          <a:ln w="3816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8" name="CustomShape 14"/>
          <p:cNvSpPr>
            <a:spLocks noChangeArrowheads="1"/>
          </p:cNvSpPr>
          <p:nvPr/>
        </p:nvSpPr>
        <p:spPr bwMode="auto">
          <a:xfrm>
            <a:off x="3871913" y="4324350"/>
            <a:ext cx="199866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2000" b="1" i="1">
                <a:solidFill>
                  <a:srgbClr val="800000"/>
                </a:solidFill>
                <a:latin typeface="Arial" panose="020B0604020202020204" pitchFamily="34" charset="0"/>
              </a:rPr>
              <a:t>Показ </a:t>
            </a:r>
            <a:endParaRPr lang="ru-RU"/>
          </a:p>
        </p:txBody>
      </p:sp>
      <p:sp>
        <p:nvSpPr>
          <p:cNvPr id="5139" name="CustomShape 16"/>
          <p:cNvSpPr>
            <a:spLocks noChangeArrowheads="1"/>
          </p:cNvSpPr>
          <p:nvPr/>
        </p:nvSpPr>
        <p:spPr bwMode="auto">
          <a:xfrm>
            <a:off x="6918325" y="3563938"/>
            <a:ext cx="2071688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Фронтальний</a:t>
            </a:r>
            <a:endParaRPr lang="ru-RU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Позмінний</a:t>
            </a:r>
            <a:endParaRPr lang="ru-RU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Потоковий</a:t>
            </a:r>
            <a:endParaRPr lang="ru-RU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Груповий</a:t>
            </a:r>
            <a:endParaRPr lang="ru-RU"/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ru-RU" sz="1600" b="1" i="1">
                <a:solidFill>
                  <a:srgbClr val="800000"/>
                </a:solidFill>
                <a:latin typeface="Arial" panose="020B0604020202020204" pitchFamily="34" charset="0"/>
              </a:rPr>
              <a:t>Коловий </a:t>
            </a:r>
            <a:endParaRPr lang="ru-RU"/>
          </a:p>
        </p:txBody>
      </p:sp>
      <p:pic>
        <p:nvPicPr>
          <p:cNvPr id="5140" name="Picture 2" descr="http://www.begstroki.ru/files/uploads/Spor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656263"/>
            <a:ext cx="6624637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1" name="CustomShape 8"/>
          <p:cNvSpPr>
            <a:spLocks noChangeArrowheads="1"/>
          </p:cNvSpPr>
          <p:nvPr/>
        </p:nvSpPr>
        <p:spPr bwMode="auto">
          <a:xfrm>
            <a:off x="631825" y="2236788"/>
            <a:ext cx="2143125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000" b="1">
                <a:solidFill>
                  <a:srgbClr val="D13F11"/>
                </a:solidFill>
                <a:latin typeface="Calibri" panose="020F0502020204030204" pitchFamily="34" charset="0"/>
              </a:rPr>
              <a:t>Вербальні</a:t>
            </a:r>
            <a:endParaRPr lang="ru-RU"/>
          </a:p>
        </p:txBody>
      </p:sp>
      <p:sp>
        <p:nvSpPr>
          <p:cNvPr id="5142" name="CustomShape 8"/>
          <p:cNvSpPr>
            <a:spLocks noChangeArrowheads="1"/>
          </p:cNvSpPr>
          <p:nvPr/>
        </p:nvSpPr>
        <p:spPr bwMode="auto">
          <a:xfrm>
            <a:off x="6846888" y="2236788"/>
            <a:ext cx="2143125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ru-RU" sz="2000" b="1">
                <a:solidFill>
                  <a:srgbClr val="D13F11"/>
                </a:solidFill>
                <a:latin typeface="Calibri" panose="020F0502020204030204" pitchFamily="34" charset="0"/>
              </a:rPr>
              <a:t>Практичніні</a:t>
            </a:r>
            <a:endParaRPr lang="ru-RU"/>
          </a:p>
        </p:txBody>
      </p:sp>
      <p:sp>
        <p:nvSpPr>
          <p:cNvPr id="5143" name="CustomShape 8"/>
          <p:cNvSpPr>
            <a:spLocks noChangeArrowheads="1"/>
          </p:cNvSpPr>
          <p:nvPr/>
        </p:nvSpPr>
        <p:spPr bwMode="auto">
          <a:xfrm>
            <a:off x="3660775" y="2249488"/>
            <a:ext cx="2141538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70000"/>
              </a:lnSpc>
            </a:pPr>
            <a:r>
              <a:rPr lang="uk-UA" sz="2000" b="1">
                <a:solidFill>
                  <a:srgbClr val="D13F11"/>
                </a:solidFill>
                <a:latin typeface="Calibri" panose="020F0502020204030204" pitchFamily="34" charset="0"/>
              </a:rPr>
              <a:t>Наочні</a:t>
            </a:r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ustomShape 1"/>
          <p:cNvSpPr>
            <a:spLocks noChangeArrowheads="1"/>
          </p:cNvSpPr>
          <p:nvPr/>
        </p:nvSpPr>
        <p:spPr bwMode="auto">
          <a:xfrm>
            <a:off x="2484438" y="188913"/>
            <a:ext cx="4319587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3600" b="1" i="1">
                <a:solidFill>
                  <a:srgbClr val="008000"/>
                </a:solidFill>
                <a:latin typeface="Calibri" panose="020F0502020204030204" pitchFamily="34" charset="0"/>
              </a:rPr>
              <a:t>«Ситуацію успіху»</a:t>
            </a:r>
            <a:endParaRPr lang="ru-RU"/>
          </a:p>
        </p:txBody>
      </p:sp>
      <p:pic>
        <p:nvPicPr>
          <p:cNvPr id="6" name="Picture 2" descr="D:\фото школа\последние фото\P1010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155" y="1196752"/>
            <a:ext cx="3743883" cy="2807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1" descr="C:\Users\Lulu\Desktop\на блог\777\IMG_5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2555" y="778396"/>
            <a:ext cx="4129924" cy="27712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4" descr="D:\фото школа\3 класFP\P10101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580" y="3905672"/>
            <a:ext cx="3936437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3" descr="D:\фото школа\школа\3 клас\P10101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1306" y="3562117"/>
            <a:ext cx="3899925" cy="29249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5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3" y="5783263"/>
            <a:ext cx="1555750" cy="107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305" y="426672"/>
            <a:ext cx="4283968" cy="2857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3" descr="C:\Users\Lulu\Desktop\фото для\Attachments_sfesen@meta.ua_2015-10-08_21-12-26\IMG_9846 - копия.JPG"/>
          <p:cNvPicPr>
            <a:picLocks noChangeAspect="1" noChangeArrowheads="1"/>
          </p:cNvPicPr>
          <p:nvPr/>
        </p:nvPicPr>
        <p:blipFill>
          <a:blip r:embed="rId3" cstate="print"/>
          <a:srcRect t="38397"/>
          <a:stretch>
            <a:fillRect/>
          </a:stretch>
        </p:blipFill>
        <p:spPr bwMode="auto">
          <a:xfrm>
            <a:off x="2785776" y="4740681"/>
            <a:ext cx="6373816" cy="21227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172" name="CustomShape 1"/>
          <p:cNvSpPr>
            <a:spLocks noChangeArrowheads="1"/>
          </p:cNvSpPr>
          <p:nvPr/>
        </p:nvSpPr>
        <p:spPr bwMode="auto">
          <a:xfrm>
            <a:off x="2733675" y="-61913"/>
            <a:ext cx="2805113" cy="63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0000FF"/>
                </a:solidFill>
                <a:latin typeface="Calibri" panose="020F0502020204030204" pitchFamily="34" charset="0"/>
              </a:rPr>
              <a:t>«Fair Play – Чесна Гра» </a:t>
            </a:r>
            <a:endParaRPr lang="ru-RU"/>
          </a:p>
        </p:txBody>
      </p:sp>
      <p:pic>
        <p:nvPicPr>
          <p:cNvPr id="19" name="Picture 5" descr="C:\Users\Lulu\Desktop\на блог\777\IMG_52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73" y="4702761"/>
            <a:ext cx="3197231" cy="214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4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2276475"/>
            <a:ext cx="3209925" cy="24082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" descr="C:\Users\Lulu\Desktop\фото для\P10100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2273" y="612761"/>
            <a:ext cx="2520280" cy="1890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514" y="2276871"/>
            <a:ext cx="3052300" cy="25015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2" descr="C:\Users\Lulu\Desktop\на блог\Фаер плей\IMG_998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65257" y="514833"/>
            <a:ext cx="2894335" cy="43415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3013" y="4121315"/>
            <a:ext cx="3689455" cy="2766606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5746750"/>
            <a:ext cx="14478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C:\Users\Lulu\Desktop\gSwnJqDeqqE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1" t="3488" r="6189" b="2461"/>
          <a:stretch/>
        </p:blipFill>
        <p:spPr bwMode="auto">
          <a:xfrm>
            <a:off x="323528" y="4847397"/>
            <a:ext cx="1368152" cy="17979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00580" y="142098"/>
            <a:ext cx="3057840" cy="2223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71432" y="142098"/>
            <a:ext cx="1368152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94" y="429"/>
            <a:ext cx="3547886" cy="21308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572" y="2365458"/>
            <a:ext cx="3275856" cy="2456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20" y="2149434"/>
            <a:ext cx="3563888" cy="2672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08" y="2149434"/>
            <a:ext cx="3203848" cy="2651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203" name="Прямоугольник 4"/>
          <p:cNvSpPr>
            <a:spLocks noChangeArrowheads="1"/>
          </p:cNvSpPr>
          <p:nvPr/>
        </p:nvSpPr>
        <p:spPr bwMode="auto">
          <a:xfrm>
            <a:off x="5435600" y="4859338"/>
            <a:ext cx="2847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uk-UA" sz="320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Участь в семінарах - практикумах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4"/>
          <p:cNvSpPr>
            <a:spLocks noChangeArrowheads="1"/>
          </p:cNvSpPr>
          <p:nvPr/>
        </p:nvSpPr>
        <p:spPr bwMode="auto">
          <a:xfrm>
            <a:off x="2008188" y="406400"/>
            <a:ext cx="7143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uk-UA" sz="32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Участь в спортивних змаганнях</a:t>
            </a:r>
            <a:endParaRPr kumimoji="0" lang="uk-UA" sz="320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0" y="990600"/>
            <a:ext cx="35639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uk-UA" sz="16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Всеукраїнсько дитячо-юнацько військово – патріотичний фестиваль  «Джура»</a:t>
            </a:r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5099050" y="3213100"/>
            <a:ext cx="4032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uk-UA" sz="16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Фізкультурно-патріотичний фестиваль школярів «Козацький гарт»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3045" y="1801806"/>
            <a:ext cx="2175756" cy="16911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32236" y="4388417"/>
            <a:ext cx="2621994" cy="1966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1" y="1829005"/>
            <a:ext cx="3059831" cy="20634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291" y="923770"/>
            <a:ext cx="2880142" cy="2160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9" y="3969567"/>
            <a:ext cx="3563889" cy="26729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5" y="4023573"/>
            <a:ext cx="3419872" cy="25649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4"/>
          <p:cNvSpPr>
            <a:spLocks noChangeArrowheads="1"/>
          </p:cNvSpPr>
          <p:nvPr/>
        </p:nvSpPr>
        <p:spPr bwMode="auto">
          <a:xfrm>
            <a:off x="697030" y="139700"/>
            <a:ext cx="356674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uk-UA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Мої досягнення</a:t>
            </a:r>
            <a:endParaRPr kumimoji="0" lang="uk-UA" sz="32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5" y="131404"/>
            <a:ext cx="14478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13257">
            <a:off x="-102154" y="2032125"/>
            <a:ext cx="2584731" cy="16940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3247">
            <a:off x="1828611" y="1062655"/>
            <a:ext cx="1778670" cy="26317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8365">
            <a:off x="3349819" y="520315"/>
            <a:ext cx="1868906" cy="26317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06747">
            <a:off x="5011852" y="30910"/>
            <a:ext cx="1745578" cy="26191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17209">
            <a:off x="6547825" y="590307"/>
            <a:ext cx="2597569" cy="1783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Прямоугольник 3"/>
          <p:cNvSpPr>
            <a:spLocks noChangeArrowheads="1"/>
          </p:cNvSpPr>
          <p:nvPr/>
        </p:nvSpPr>
        <p:spPr bwMode="auto">
          <a:xfrm>
            <a:off x="3563888" y="2870040"/>
            <a:ext cx="6215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uk-UA" sz="3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Результативність </a:t>
            </a:r>
            <a:endParaRPr kumimoji="0" lang="uk-UA" sz="32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37889">
            <a:off x="6540270" y="4441931"/>
            <a:ext cx="2612677" cy="1666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5142">
            <a:off x="5151567" y="3967110"/>
            <a:ext cx="2852595" cy="17996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3043">
            <a:off x="3466905" y="4127007"/>
            <a:ext cx="2863432" cy="18060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76972">
            <a:off x="1519007" y="4044363"/>
            <a:ext cx="2863432" cy="21475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ограма початкової школи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2301</TotalTime>
  <Words>198</Words>
  <Application>Microsoft Office PowerPoint</Application>
  <PresentationFormat>Екран (4:3)</PresentationFormat>
  <Paragraphs>52</Paragraphs>
  <Slides>13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програма початкової школи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Комп'ютер 1</cp:lastModifiedBy>
  <cp:revision>216</cp:revision>
  <dcterms:created xsi:type="dcterms:W3CDTF">2012-08-12T16:04:58Z</dcterms:created>
  <dcterms:modified xsi:type="dcterms:W3CDTF">2017-03-24T07:43:13Z</dcterms:modified>
</cp:coreProperties>
</file>