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305" r:id="rId3"/>
    <p:sldId id="303" r:id="rId4"/>
    <p:sldId id="269" r:id="rId5"/>
    <p:sldId id="290" r:id="rId6"/>
    <p:sldId id="286" r:id="rId7"/>
    <p:sldId id="281" r:id="rId8"/>
    <p:sldId id="287" r:id="rId9"/>
    <p:sldId id="293" r:id="rId10"/>
    <p:sldId id="288" r:id="rId11"/>
    <p:sldId id="272" r:id="rId12"/>
    <p:sldId id="298" r:id="rId13"/>
    <p:sldId id="277" r:id="rId14"/>
    <p:sldId id="304" r:id="rId15"/>
    <p:sldId id="306" r:id="rId16"/>
    <p:sldId id="30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94" autoAdjust="0"/>
    <p:restoredTop sz="94729" autoAdjust="0"/>
  </p:normalViewPr>
  <p:slideViewPr>
    <p:cSldViewPr>
      <p:cViewPr varScale="1">
        <p:scale>
          <a:sx n="74" d="100"/>
          <a:sy n="74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32697-4A68-46C2-8B66-06540FA1122D}" type="datetimeFigureOut">
              <a:rPr lang="uk-UA" smtClean="0"/>
              <a:t>05.04.2017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AACC1-B589-4A2F-B662-EE1613BDC3C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4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AACC1-B589-4A2F-B662-EE1613BDC3C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5338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AACC1-B589-4A2F-B662-EE1613BDC3C8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092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856984" cy="4392488"/>
          </a:xfrm>
        </p:spPr>
        <p:txBody>
          <a:bodyPr/>
          <a:lstStyle/>
          <a:p>
            <a:r>
              <a:rPr lang="uk-UA" b="1" i="1" dirty="0" smtClean="0">
                <a:solidFill>
                  <a:srgbClr val="0070C0"/>
                </a:solidFill>
              </a:rPr>
              <a:t>Мета досвіду: </a:t>
            </a:r>
          </a:p>
          <a:p>
            <a:r>
              <a:rPr lang="uk-UA" b="1" dirty="0" err="1" smtClean="0"/>
              <a:t>продемострувати</a:t>
            </a:r>
            <a:r>
              <a:rPr lang="uk-UA" b="1" dirty="0" smtClean="0"/>
              <a:t> практичні напрацювання зі створення і </a:t>
            </a:r>
            <a:r>
              <a:rPr lang="uk-UA" b="1" dirty="0" err="1" smtClean="0"/>
              <a:t>вдос-</a:t>
            </a:r>
            <a:r>
              <a:rPr lang="uk-UA" b="1" dirty="0" smtClean="0"/>
              <a:t> </a:t>
            </a:r>
            <a:r>
              <a:rPr lang="uk-UA" b="1" dirty="0" err="1" smtClean="0"/>
              <a:t>коналення</a:t>
            </a:r>
            <a:r>
              <a:rPr lang="uk-UA" b="1" dirty="0" smtClean="0"/>
              <a:t> сучасної навчально-матеріальної бази в </a:t>
            </a:r>
            <a:r>
              <a:rPr lang="uk-UA" b="1" dirty="0" err="1" smtClean="0"/>
              <a:t>Малодани-</a:t>
            </a:r>
            <a:r>
              <a:rPr lang="uk-UA" b="1" dirty="0" smtClean="0"/>
              <a:t> </a:t>
            </a:r>
            <a:r>
              <a:rPr lang="uk-UA" b="1" dirty="0" err="1" smtClean="0"/>
              <a:t>лівькому</a:t>
            </a:r>
            <a:r>
              <a:rPr lang="uk-UA" b="1" dirty="0" smtClean="0"/>
              <a:t> ліцеї та надати методичні рекомендації щодо форм, змісту і методів проведення практичних занять та організації військово-патріотичного виховання учнів.</a:t>
            </a:r>
          </a:p>
          <a:p>
            <a:r>
              <a:rPr lang="uk-UA" b="1" i="1" dirty="0" smtClean="0">
                <a:solidFill>
                  <a:schemeClr val="accent3">
                    <a:lumMod val="50000"/>
                  </a:schemeClr>
                </a:solidFill>
              </a:rPr>
              <a:t>Актуальність </a:t>
            </a:r>
            <a:r>
              <a:rPr lang="uk-UA" b="1" dirty="0" smtClean="0"/>
              <a:t> - при впровадженні досвіду учні стають </a:t>
            </a:r>
            <a:r>
              <a:rPr lang="uk-UA" b="1" dirty="0" err="1" smtClean="0"/>
              <a:t>актив-</a:t>
            </a:r>
            <a:r>
              <a:rPr lang="uk-UA" b="1" dirty="0" smtClean="0"/>
              <a:t> ними, зацікавленими, рівноправними учасниками навчання, відбувається відхід від стандартного мислення, стереотипу дій, що допоможе учням в майбутньому вміти </a:t>
            </a:r>
            <a:r>
              <a:rPr lang="uk-UA" b="1" dirty="0" err="1" smtClean="0"/>
              <a:t>адаптутися</a:t>
            </a:r>
            <a:r>
              <a:rPr lang="uk-UA" b="1" dirty="0" smtClean="0"/>
              <a:t> до умов військової служби.</a:t>
            </a:r>
            <a:endParaRPr lang="uk-UA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640960" cy="194421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  <a:t>Створення та вдосконалення сучасної навчально-матеріальної бази предмета «Захист Вітчизни» в ЗНЗ – складова частина військово-патріотичного виховання учнів та впровадження програмно-цільового підходу </a:t>
            </a:r>
            <a:b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  <a:t>в навчально-виховному процесі. </a:t>
            </a:r>
            <a:endParaRPr lang="uk-UA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32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4317"/>
            <a:ext cx="3905114" cy="292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3635"/>
            <a:ext cx="3878556" cy="290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74308"/>
            <a:ext cx="3888432" cy="291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AK-47\Desktop\Матеріальна база\М. база, 15.02\IMG_48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68628"/>
            <a:ext cx="4000848" cy="300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24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95528"/>
            <a:ext cx="476616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K-47\Desktop\Матеріальна база\М. база, 15.02\IMG_48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257" y="3668635"/>
            <a:ext cx="3950690" cy="296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9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5509"/>
            <a:ext cx="3784368" cy="211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5509"/>
            <a:ext cx="475872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24944"/>
            <a:ext cx="665975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2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08387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57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3" cy="6624736"/>
          </a:xfrm>
        </p:spPr>
        <p:txBody>
          <a:bodyPr/>
          <a:lstStyle/>
          <a:p>
            <a:pPr algn="ctr"/>
            <a:endParaRPr lang="uk-UA" dirty="0"/>
          </a:p>
        </p:txBody>
      </p:sp>
      <p:pic>
        <p:nvPicPr>
          <p:cNvPr id="7170" name="Picture 2" descr="C:\Users\AK-47\Desktop\Матеріальна база\МБ, 18.02.17\IMG_49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78054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K-47\Desktop\Матеріальна база\МБ, 18.02.17\IMG_49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2618"/>
            <a:ext cx="2700386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K-47\Desktop\Матеріальна база\МБ, 18.02.17\IMG_49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2618"/>
            <a:ext cx="270008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3" cy="6741368"/>
          </a:xfrm>
        </p:spPr>
        <p:txBody>
          <a:bodyPr/>
          <a:lstStyle/>
          <a:p>
            <a:pPr algn="l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uk-UA" sz="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800" dirty="0">
                <a:latin typeface="Times New Roman" pitchFamily="18" charset="0"/>
                <a:cs typeface="Times New Roman" pitchFamily="18" charset="0"/>
              </a:rPr>
            </a:br>
            <a:r>
              <a:rPr lang="uk-UA" sz="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Результативність :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 08.04.2014 р. під час проведення показового заняття «День ЦЗ в школі» виступав перед директорами і вчителями предмета «Захист Вітчизни» Шевченківського району і вчителями предмета «Захист Вітчизни» </a:t>
            </a:r>
            <a:r>
              <a:rPr lang="uk-UA" sz="1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Дергачівського</a:t>
            </a:r>
            <a:r>
              <a:rPr lang="uk-UA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району, куди вони були запрошені з моєї ініціативи, де поділився досвідом створення НМБ власними силами.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15.03.2015 р. приймав участь у нараді-семінарі з керівниками РМО вчителів предмета «Захист Вітчизни» і фізичної культури Харківської області, на якій виступав з доповіддю і обмінявся досвідом зі створення сучасної НМБ предмета «Захист Вітчизни».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3.  В січні 2016 р. був включений до складу журі ІІ етапу (обласного)  конкурсу «Вчитель року -2016» з номінації «Захист Вітчизни».</a:t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 26.08.2016 р.  Приймав участь в засіданні керівників РМО вчителів предмета «Захист Вітчизни» Харківської області, на якому виступав з доповіддю «Проблемні питання НПЗ».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 12-13.09.2016 р. приймав участь у Всеукраїнському семінарі (м. Луцьк) у рамках школи педагогічної майстерності «Педагогічний </a:t>
            </a:r>
            <a:r>
              <a:rPr lang="uk-UA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стартап</a:t>
            </a:r>
            <a:r>
              <a:rPr lang="uk-UA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для методистів предмета «Захист Вітчизни».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 16.11.2016 р. провів урок «майстер-клас» для вчителів предмета «Захист Вітчизни» </a:t>
            </a:r>
            <a:r>
              <a:rPr lang="uk-UA" sz="14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група </a:t>
            </a:r>
            <a:r>
              <a:rPr lang="uk-UA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підвищення кваліфікації в КВНЗ ХАНО) з теми «Стрілецька зброя та поводження з нею».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7.  Наказом ректора КВНЗ ХАНО від 05.01.2017 р. включений до складу тимчасової творчої групи на 2017 р. з розробки навчально-методичних посібників.</a:t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 30.03.2017 р. приймав участь в засіданні керівників РМО вчителів предмета «Захист Вітчизни» Харківської області у м. Валки.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latin typeface="Times New Roman" pitchFamily="18" charset="0"/>
                <a:cs typeface="Times New Roman" pitchFamily="18" charset="0"/>
              </a:rPr>
            </a:b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640960" cy="1656184"/>
          </a:xfrm>
        </p:spPr>
        <p:txBody>
          <a:bodyPr/>
          <a:lstStyle/>
          <a:p>
            <a:pPr algn="ctr"/>
            <a:r>
              <a:rPr lang="uk-UA" sz="7200" dirty="0" smtClean="0">
                <a:solidFill>
                  <a:schemeClr val="bg2">
                    <a:lumMod val="50000"/>
                  </a:schemeClr>
                </a:solidFill>
              </a:rPr>
              <a:t>Дякую за увагу.</a:t>
            </a:r>
            <a:endParaRPr lang="uk-UA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7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957392"/>
          </a:xfrm>
        </p:spPr>
        <p:txBody>
          <a:bodyPr/>
          <a:lstStyle/>
          <a:p>
            <a:pPr algn="ctr"/>
            <a:endParaRPr lang="uk-UA" dirty="0"/>
          </a:p>
        </p:txBody>
      </p:sp>
      <p:pic>
        <p:nvPicPr>
          <p:cNvPr id="6146" name="Picture 2" descr="C:\Users\AK-47\Desktop\Матеріальна база\МБ, 18.02.17\IMG_49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6364088"/>
            <a:ext cx="270008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AK-47\Desktop\Матеріальна база\МБ, 18.02.17\IMG_4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90520"/>
            <a:ext cx="4448217" cy="593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3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AK-47\Desktop\Матеріальна база\МБ, 18.02.17\IMG_49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8822047" cy="661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2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3521405" cy="4686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AK-47\Desktop\Матеріальна база\М. база, 15.02\IMG_48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5442"/>
            <a:ext cx="4236729" cy="317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K-47\Desktop\Матеріальна база\М. база, 15.02\IMG_48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00" y="3501008"/>
            <a:ext cx="4334421" cy="325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9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853"/>
            <a:ext cx="4490528" cy="599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854"/>
            <a:ext cx="3113278" cy="275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328" y="3186203"/>
            <a:ext cx="2754822" cy="367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3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92887" cy="5832648"/>
          </a:xfrm>
        </p:spPr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875"/>
            <a:ext cx="3709674" cy="494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876"/>
            <a:ext cx="2592288" cy="393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96796"/>
            <a:ext cx="2823009" cy="227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58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3461"/>
            <a:ext cx="4320247" cy="5761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Рабочий Стол\Мої ЗНЗ\М.Д. ліцей\Мат.база, ЗВ, М. Данилівка\презентація\02.12.14. мат. база з ЗВ 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181" y="403461"/>
            <a:ext cx="4321511" cy="576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31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04664"/>
            <a:ext cx="423337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413716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538" y="3717032"/>
            <a:ext cx="4054662" cy="303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5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33655"/>
            <a:ext cx="1913044" cy="254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905" y="204798"/>
            <a:ext cx="2243712" cy="1678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4798"/>
            <a:ext cx="2232249" cy="168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08" y="4856285"/>
            <a:ext cx="2573290" cy="192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837" y="211042"/>
            <a:ext cx="2250161" cy="1677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K-47\Desktop\Матеріальна база\М. база, 15.02\IMG_487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43690"/>
            <a:ext cx="3703442" cy="277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абочий Стол\Мої ЗНЗ\М.Д. ліцей\Мат.база, ЗВ, М. Данилівка\мат.база з ЗВ\13.11.14. мат. база з ЗВ 03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2919929"/>
            <a:ext cx="2812164" cy="3749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Рабочий Стол\Мої ЗНЗ\М.Д. ліцей\Мат.база, ЗВ, М. Данилівка\мат.база з ЗВ\13.11.14. мат. база з ЗВ 03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65812" y="-3600450"/>
            <a:ext cx="135004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Рабочий Стол\Мої ЗНЗ\М.Д. ліцей\Мат.база, ЗВ, М. Данилівка\мат.база з ЗВ\13.11.14. мат. база з ЗВ 03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-4421188"/>
            <a:ext cx="189006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0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312</TotalTime>
  <Words>105</Words>
  <Application>Microsoft Office PowerPoint</Application>
  <PresentationFormat>Экран (4:3)</PresentationFormat>
  <Paragraphs>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Створення та вдосконалення сучасної навчально-матеріальної бази предмета «Захист Вітчизни» в ЗНЗ – складова частина військово-патріотичного виховання учнів та впровадження програмно-цільового підходу  в навчально-виховному процесі. 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                                             Результативність :  1.  08.04.2014 р. під час проведення показового заняття «День ЦЗ в школі» виступав перед директорами і вчителями предмета «Захист Вітчизни» Шевченківського району і вчителями предмета «Захист Вітчизни» Дергачівського району, куди вони були запрошені з моєї ініціативи, де поділився досвідом створення НМБ власними силами.  2.  15.03.2015 р. приймав участь у нараді-семінарі з керівниками РМО вчителів предмета «Захист Вітчизни» і фізичної культури Харківської області, на якій виступав з доповіддю і обмінявся досвідом зі створення сучасної НМБ предмета «Захист Вітчизни».  3.  В січні 2016 р. був включений до складу журі ІІ етапу (обласного)  конкурсу «Вчитель року -2016» з номінації «Захист Вітчизни».  4.  26.08.2016 р.  Приймав участь в засіданні керівників РМО вчителів предмета «Захист Вітчизни» Харківської області, на якому виступав з доповіддю «Проблемні питання НПЗ».  5.  12-13.09.2016 р. приймав участь у Всеукраїнському семінарі (м. Луцьк) у рамках школи педагогічної майстерності «Педагогічний стартап» для методистів предмета «Захист Вітчизни».  6.  16.11.2016 р. провів урок «майстер-клас» для вчителів предмета «Захист Вітчизни» (група підвищення кваліфікації в КВНЗ ХАНО) з теми «Стрілецька зброя та поводження з нею».  7.  Наказом ректора КВНЗ ХАНО від 05.01.2017 р. включений до складу тимчасової творчої групи на 2017 р. з розробки навчально-методичних посібників.  8.  30.03.2017 р. приймав участь в засіданні керівників РМО вчителів предмета «Захист Вітчизни» Харківської області у м. Валки. </vt:lpstr>
      <vt:lpstr>Дякую за увагу.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та вдосконалення сучасної  навчально-матеріальної бази предмета  «Захист Вітчизни» в ЗНЗ – складова частина військово-патріотичного виховання учнів та впровадження програмно-цільового підходу  в навчально-виховному процесі. </dc:title>
  <dc:creator>AK-47</dc:creator>
  <cp:lastModifiedBy>AK-47</cp:lastModifiedBy>
  <cp:revision>35</cp:revision>
  <dcterms:created xsi:type="dcterms:W3CDTF">2017-03-10T00:14:13Z</dcterms:created>
  <dcterms:modified xsi:type="dcterms:W3CDTF">2017-04-04T23:37:06Z</dcterms:modified>
</cp:coreProperties>
</file>