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14A5F99B-0575-4CBA-94D1-4E38AB6D1C78}">
  <a:tblStyle styleId="{14A5F99B-0575-4CBA-94D1-4E38AB6D1C78}" styleName="Table_0"/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Титульный слайд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Заголовок и вертикальный текст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Вертикальный заголовок и текст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Заголовок и объект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Сравнение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3" type="body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4" type="body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Заголовок раздела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Два объекта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Только заголовок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Пустой слайд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Объект с подписью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Рисунок с подписью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playcodemonkey.com/" TargetMode="External"/><Relationship Id="rId4" Type="http://schemas.openxmlformats.org/officeDocument/2006/relationships/hyperlink" Target="https://blockly-games.appspot.com/" TargetMode="External"/><Relationship Id="rId5" Type="http://schemas.openxmlformats.org/officeDocument/2006/relationships/hyperlink" Target="https://code.org/" TargetMode="External"/><Relationship Id="rId6" Type="http://schemas.openxmlformats.org/officeDocument/2006/relationships/hyperlink" Target="https://www.e-olymp.com/uk/" TargetMode="External"/><Relationship Id="rId7" Type="http://schemas.openxmlformats.org/officeDocument/2006/relationships/hyperlink" Target="https://qbit.org.ua/" TargetMode="External"/><Relationship Id="rId8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upml.knu.ua/internet-olimpiada-it-2017/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bober.net.ua/page.php?name=archive&amp;" TargetMode="External"/><Relationship Id="rId4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edx.prometheus.org.ua/courses/course-v1:KPI+Scratch101+2017_T1/about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mon.gov.ua/activity/education/zagalna-serednya/navchalni-programi-5-9-klas-2017.html" TargetMode="External"/><Relationship Id="rId4" Type="http://schemas.openxmlformats.org/officeDocument/2006/relationships/hyperlink" Target="http://mon.gov.ua/activity/education/zagalna-serednya/navchalni-programy.html" TargetMode="External"/><Relationship Id="rId5" Type="http://schemas.openxmlformats.org/officeDocument/2006/relationships/hyperlink" Target="http://mon.gov.ua/activity/education/zagalna-serednya/navchalni-programy.html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disted.edu.vn.ua/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dystosvita.gnomio.com/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itknyga.com.ua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uk-UA" sz="4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Організація навчально-виховного процесу з інформатики у 2017/2018 навчальному році</a:t>
            </a: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1399600" y="3944162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uk-UA">
                <a:latin typeface="Times New Roman"/>
                <a:ea typeface="Times New Roman"/>
                <a:cs typeface="Times New Roman"/>
                <a:sym typeface="Times New Roman"/>
              </a:rPr>
              <a:t>Старченко Л.М., методист Центру інноваційного розвитку освіти Комунального вищого навчального закладу «Харківська академія неперервної освіти»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Ресурси для навчання програмуванню</a:t>
            </a:r>
            <a:br>
              <a:rPr b="0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838200" y="1328083"/>
            <a:ext cx="700143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uk-UA" sz="3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https://www.playcodemonkey.com/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uk-UA" sz="3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https://blockly-games.appspot.com/</a:t>
            </a:r>
            <a:r>
              <a:rPr b="1" i="0" lang="uk-UA" sz="3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uk-UA" sz="3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https://code.org/</a:t>
            </a:r>
            <a:r>
              <a:rPr b="0" i="0" lang="uk-UA" sz="34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uk-UA" sz="3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https://www.e-olymp.com/uk/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uk-UA" sz="3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https://qbit.org.ua</a:t>
            </a:r>
            <a:r>
              <a:rPr b="0" i="0" lang="uk-UA" sz="34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Shape 14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361733" y="3718905"/>
            <a:ext cx="6662820" cy="27491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914400" y="-48092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Інтернет-олімпіада з інформатики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839787" y="1277470"/>
            <a:ext cx="5157787" cy="14522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68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Всеукраїнська інтернет-олімпіада з інформаційних технологій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i="0" lang="uk-UA" sz="222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http://upml.knu.ua/internet-olimpiada-it-2017/</a:t>
            </a:r>
          </a:p>
        </p:txBody>
      </p:sp>
      <p:pic>
        <p:nvPicPr>
          <p:cNvPr id="149" name="Shape 1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227" y="2729752"/>
            <a:ext cx="5672904" cy="3160058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>
            <p:ph idx="3" type="body"/>
          </p:nvPr>
        </p:nvSpPr>
        <p:spPr>
          <a:xfrm>
            <a:off x="6371225" y="1277474"/>
            <a:ext cx="5183100" cy="180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8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Всеукраїнська інтернет-олімпіада з програмування 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buClr>
                <a:srgbClr val="0070C0"/>
              </a:buClr>
              <a:buSzPct val="25000"/>
              <a:buFont typeface="Arial"/>
              <a:buNone/>
            </a:pPr>
            <a:r>
              <a:rPr b="1" i="0" lang="uk-UA" sz="2380" u="sng" cap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https//www.olymp.vinnica.ua</a:t>
            </a:r>
            <a:r>
              <a:rPr b="1" i="0" lang="uk-UA" sz="238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5">
            <a:alphaModFix/>
          </a:blip>
          <a:srcRect b="0" l="15633" r="0" t="0"/>
          <a:stretch/>
        </p:blipFill>
        <p:spPr>
          <a:xfrm>
            <a:off x="6471566" y="3087248"/>
            <a:ext cx="4578000" cy="362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практичних робіт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838200" y="1516341"/>
            <a:ext cx="10515599" cy="5679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uk-UA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http://bober.net.ua/page.php?name=archive&amp;</a:t>
            </a:r>
            <a:r>
              <a:rPr b="0" i="0" lang="uk-UA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158" name="Shape 1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5750" y="2568388"/>
            <a:ext cx="11620500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b="0" i="0" lang="uk-UA" sz="4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Алгоритми і проекти Scratch</a:t>
            </a:r>
            <a:r>
              <a:rPr b="0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» </a:t>
            </a: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6322" y="2518241"/>
            <a:ext cx="12011024" cy="3381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Shape 90"/>
          <p:cNvGraphicFramePr/>
          <p:nvPr/>
        </p:nvGraphicFramePr>
        <p:xfrm>
          <a:off x="2309785" y="181471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{14A5F99B-0575-4CBA-94D1-4E38AB6D1C78}</a:tableStyleId>
              </a:tblPr>
              <a:tblGrid>
                <a:gridCol w="1535750"/>
                <a:gridCol w="5822350"/>
              </a:tblGrid>
              <a:tr h="1190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uk-UA" sz="27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5–6 класи</a:t>
                      </a:r>
                    </a:p>
                  </a:txBody>
                  <a:tcPr marT="0" marB="0" marR="65625" marL="656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uk-UA" sz="27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Програма для учнів, які вивчали інформатику у 2–4 класах, оновлена у 2017 р.</a:t>
                      </a:r>
                    </a:p>
                  </a:txBody>
                  <a:tcPr marT="0" marB="0" marR="65625" marL="656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785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uk-UA" sz="27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7–9 класи</a:t>
                      </a:r>
                    </a:p>
                  </a:txBody>
                  <a:tcPr marT="0" marB="0" marR="65625" marL="656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uk-UA" sz="27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Програма для 5–9 класів, що схвалена у 2015 р.</a:t>
                      </a:r>
                    </a:p>
                  </a:txBody>
                  <a:tcPr marT="0" marB="0" marR="65625" marL="656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11041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uk-UA" sz="27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10–11 класи</a:t>
                      </a:r>
                    </a:p>
                  </a:txBody>
                  <a:tcPr marT="0" marB="0" marR="65625" marL="656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uk-UA" sz="27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Ті самі програми, що й минулоріч</a:t>
                      </a:r>
                    </a:p>
                  </a:txBody>
                  <a:tcPr marT="0" marB="0" marR="65625" marL="6562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91" name="Shape 91"/>
          <p:cNvSpPr/>
          <p:nvPr/>
        </p:nvSpPr>
        <p:spPr>
          <a:xfrm>
            <a:off x="3238481" y="500043"/>
            <a:ext cx="5659754" cy="861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rIns="91425" tIns="304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rgbClr val="0000FF"/>
                </a:solidFill>
                <a:latin typeface="Cambria"/>
                <a:ea typeface="Cambria"/>
                <a:cs typeface="Cambria"/>
                <a:sym typeface="Cambria"/>
              </a:rPr>
              <a:t>2017/18 навчальний рік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415120" y="2506661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b="0" i="0" lang="uk-UA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Навчальна програма для учнів 5-9 класів, які  вивчали інформатику у 2-4 класах (для учнів 5-6 класів), розміщена за посиланням:   </a:t>
            </a:r>
            <a:r>
              <a:rPr b="0" i="0" lang="uk-UA" sz="259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http://mon.gov.ua/activity/education/zagalna-serednya/navchalni-programi-5-9-klas-2017.html</a:t>
            </a:r>
            <a:r>
              <a:rPr b="0" i="0" lang="uk-UA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b="0" i="0" lang="uk-UA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Навчальна програма "Інформатика для учнів 5-9 класів"  (для учнів 7-9 класів), розміщена за посиланням: </a:t>
            </a:r>
            <a:r>
              <a:rPr b="0" i="0" lang="uk-UA" sz="259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http://mon.gov.ua/activity/education/zagalna-serednya/navchalni-programy.html</a:t>
            </a:r>
            <a:r>
              <a:rPr b="0" i="0" lang="uk-UA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615"/>
              <a:buFont typeface="Arial"/>
              <a:buChar char="•"/>
            </a:pPr>
            <a:r>
              <a:rPr b="0" i="0" lang="uk-UA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Навчальні програми з інформатики для учнів 10-11 класів, розміщені за посиланням:  </a:t>
            </a:r>
            <a:r>
              <a:rPr b="0" i="0" lang="uk-UA" sz="259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http://mon.gov.ua/activity/education/zagalna-serednya/navchalni-programy.html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99615"/>
              <a:buFont typeface="Arial"/>
              <a:buChar char="•"/>
            </a:pPr>
            <a:r>
              <a:rPr b="0" i="0" lang="uk-UA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</a:p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Перелік навчальних програм з інформатки на 2017/2018  навчальний рік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856396" y="146760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Основні нововведення у програмі з інформатики для 5–9 класів 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218363" y="1470688"/>
            <a:ext cx="11791666" cy="51183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Виділено 10 ключових компетентностей, що пронизують усі освітні галузі та предмети, які вивчає учень.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Виділено 4 наскрізні змістові лінії (однакові для всіх навчальних предметів):</a:t>
            </a:r>
          </a:p>
          <a:p>
            <a:pPr indent="-228600" lvl="1" marL="6858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1454"/>
              <a:buFont typeface="Arial"/>
              <a:buChar char="•"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Екологічна безпека та сталий розвиток</a:t>
            </a:r>
          </a:p>
          <a:p>
            <a:pPr indent="-228600" lvl="1" marL="6858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1454"/>
              <a:buFont typeface="Arial"/>
              <a:buChar char="•"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Громадянська відповідальність</a:t>
            </a:r>
          </a:p>
          <a:p>
            <a:pPr indent="-228600" lvl="1" marL="6858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1454"/>
              <a:buFont typeface="Arial"/>
              <a:buChar char="•"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Здоров'я і безпека</a:t>
            </a:r>
          </a:p>
          <a:p>
            <a:pPr indent="-228600" lvl="1" marL="685800" marR="0" rtl="0" algn="l">
              <a:lnSpc>
                <a:spcPct val="7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1454"/>
              <a:buFont typeface="Arial"/>
              <a:buChar char="•"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Підприємливість та фінансова грамотність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Стовпчик очікуваних компетентнісних результатів наведено зліва, стовпчик змісту навчального матеріалу.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Видалено інформацію про кількість годин, що відводяться на вивчення окремих тем. </a:t>
            </a:r>
            <a:r>
              <a:rPr b="0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опанування теми «Алгоритми та програми» має приділятися </a:t>
            </a:r>
            <a:r>
              <a:rPr b="1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менше 40% </a:t>
            </a:r>
            <a:r>
              <a:rPr b="0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навчального часу </a:t>
            </a:r>
            <a:r>
              <a:rPr b="1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5–8 класах </a:t>
            </a:r>
            <a:r>
              <a:rPr b="0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 </a:t>
            </a:r>
            <a:r>
              <a:rPr b="1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менше 30% </a:t>
            </a:r>
            <a:r>
              <a:rPr b="0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навчального часу </a:t>
            </a:r>
            <a:r>
              <a:rPr b="1" i="1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9 класі.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5) Видалено частини пояснювальної записки,  такі як посилання на санітарні норми. (</a:t>
            </a:r>
            <a:r>
              <a:rPr b="1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Наказ МОЗ № 709 від 26.06.2017 року</a:t>
            </a: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23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6) З усіх класів видалено теми «Повторення вивченого» та «Проектна діяльність».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851848" y="133113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Основні нововведення у програмі з інформатики для 5–9 класів 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191068" y="1458675"/>
            <a:ext cx="11546005" cy="5399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133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b="0" i="0" lang="uk-UA" sz="161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виділяються окремі заняття практичних робіт, адже практична робота за комп’ютером повинна відбуватись майже на кожному уроці інформатики.</a:t>
            </a: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8) Виконано перенесення тем між класами:</a:t>
            </a: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916"/>
              <a:buFont typeface="Arial"/>
              <a:buChar char="-"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Роботу з електронною поштою перенесено із 6 класу в 7-й </a:t>
            </a: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916"/>
              <a:buFont typeface="Arial"/>
              <a:buChar char="-"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Комп’ютерна графіка із 8 класу перенесено в 6-й клас</a:t>
            </a:r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916"/>
              <a:buFont typeface="Arial"/>
              <a:buChar char="-"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Тему «Текстовий процесор» перенесено з 9 класу у 8-й та перейменовано на «Опрацювання текстових даних»</a:t>
            </a: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916"/>
              <a:buFont typeface="Arial"/>
              <a:buChar char="-"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Тему «Створення та публікація веб-ресурсів» перенесено з 9 класу у 8-й</a:t>
            </a: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916"/>
              <a:buFont typeface="Arial"/>
              <a:buChar char="-"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9-й клас повернуто тему «Основи баз даних»</a:t>
            </a: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916"/>
              <a:buFont typeface="Arial"/>
              <a:buChar char="-"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9-й клас додано тему «3D-графіка»</a:t>
            </a:r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2422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9) Перелік компетентнісних задач вилучено з програми.</a:t>
            </a:r>
          </a:p>
          <a:p>
            <a:pPr indent="-228600" lvl="0" marL="228600" marR="0" rtl="0" algn="l">
              <a:lnSpc>
                <a:spcPct val="70000"/>
              </a:lnSpc>
              <a:spcBef>
                <a:spcPts val="1000"/>
              </a:spcBef>
              <a:buClr>
                <a:schemeClr val="dk1"/>
              </a:buClr>
              <a:buSzPct val="102307"/>
              <a:buFont typeface="Arial"/>
              <a:buNone/>
            </a:pPr>
            <a:r>
              <a:t/>
            </a:r>
            <a:endParaRPr b="0" i="0" sz="133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Оцінювання навчальних досягнень учнів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838200" y="3996392"/>
            <a:ext cx="10515599" cy="15377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i="0" lang="uk-UA" sz="3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Кількість практичних робіт з обов’язковим оцінюванням рекомендуємо встановлювати на рівні </a:t>
            </a:r>
            <a:r>
              <a:rPr b="1" i="0" lang="uk-UA" sz="3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25% </a:t>
            </a:r>
            <a:r>
              <a:rPr b="0" i="0" lang="uk-UA" sz="3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від загального обсягу навчального часу, який відводиться на вивчення предмету.</a:t>
            </a:r>
          </a:p>
        </p:txBody>
      </p:sp>
      <p:sp>
        <p:nvSpPr>
          <p:cNvPr id="116" name="Shape 116"/>
          <p:cNvSpPr/>
          <p:nvPr/>
        </p:nvSpPr>
        <p:spPr>
          <a:xfrm>
            <a:off x="295835" y="1595734"/>
            <a:ext cx="11057965" cy="2400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500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Тематичне оцінювання =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500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(середній бал поточних оцінок +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500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підсумкова робота)/2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uk-UA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Електронні підручники, курси </a:t>
            </a:r>
            <a:br>
              <a:rPr b="1" i="0" lang="uk-UA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uk-UA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http://disted.edu.vn.ua/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sng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Shape 1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9137" y="2530475"/>
            <a:ext cx="11420474" cy="378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uk-UA" sz="4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https://dystosvita.gnomio.com/</a:t>
            </a:r>
            <a:br>
              <a:rPr b="0" i="0" lang="uk-UA" sz="44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pic>
        <p:nvPicPr>
          <p:cNvPr id="129" name="Shape 1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6712" y="1376361"/>
            <a:ext cx="10998574" cy="48899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uk-UA" sz="4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http://itknyga.com.ua</a:t>
            </a:r>
            <a:br>
              <a:rPr b="0" i="0" lang="uk-UA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pic>
        <p:nvPicPr>
          <p:cNvPr id="135" name="Shape 1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8199" y="1274948"/>
            <a:ext cx="11029889" cy="4964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