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-pidruchnyky.net/" TargetMode="External"/><Relationship Id="rId3" Type="http://schemas.openxmlformats.org/officeDocument/2006/relationships/hyperlink" Target="http://www.ed-era.com/" TargetMode="External"/><Relationship Id="rId7" Type="http://schemas.openxmlformats.org/officeDocument/2006/relationships/hyperlink" Target="http://disted.edu.vn.ua/" TargetMode="External"/><Relationship Id="rId2" Type="http://schemas.openxmlformats.org/officeDocument/2006/relationships/hyperlink" Target="http://innovationslab.com.u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ngva.ua/" TargetMode="External"/><Relationship Id="rId5" Type="http://schemas.openxmlformats.org/officeDocument/2006/relationships/hyperlink" Target="https://www.playcodemonkey.com/" TargetMode="External"/><Relationship Id="rId10" Type="http://schemas.openxmlformats.org/officeDocument/2006/relationships/hyperlink" Target="https://blockly-games.appspot.com/" TargetMode="External"/><Relationship Id="rId4" Type="http://schemas.openxmlformats.org/officeDocument/2006/relationships/hyperlink" Target="http://universinet.org/games" TargetMode="External"/><Relationship Id="rId9" Type="http://schemas.openxmlformats.org/officeDocument/2006/relationships/hyperlink" Target="http://itknyga.com.ua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15241" y="1600200"/>
          <a:ext cx="6313517" cy="4525964"/>
        </p:xfrm>
        <a:graphic>
          <a:graphicData uri="http://schemas.openxmlformats.org/drawingml/2006/table">
            <a:tbl>
              <a:tblPr/>
              <a:tblGrid>
                <a:gridCol w="3104552"/>
                <a:gridCol w="3208965"/>
              </a:tblGrid>
              <a:tr h="26729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Стара </a:t>
                      </a:r>
                      <a:r>
                        <a:rPr lang="ru-RU" sz="13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редакція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програми</a:t>
                      </a:r>
                      <a:endParaRPr lang="ru-RU" sz="1300" dirty="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Оновлений зміст програми</a:t>
                      </a: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</a:tr>
              <a:tr h="267298"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1" i="0" u="sng">
                          <a:solidFill>
                            <a:srgbClr val="000000"/>
                          </a:solidFill>
                          <a:latin typeface="Times New Roman"/>
                        </a:rPr>
                        <a:t>2 клас (35 годин)</a:t>
                      </a: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24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Комп’ютери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та їх застосування.  (3год.)</a:t>
                      </a:r>
                      <a:endParaRPr lang="ru-RU" sz="1300"/>
                    </a:p>
                    <a:p>
                      <a:pPr fontAlgn="t"/>
                      <a:r>
                        <a:rPr lang="ru-RU" sz="1300"/>
                        <a:t/>
                      </a:r>
                      <a:br>
                        <a:rPr lang="ru-RU" sz="1300"/>
                      </a:b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Інформація</a:t>
                      </a:r>
                      <a:endParaRPr lang="ru-RU" sz="1300"/>
                    </a:p>
                    <a:p>
                      <a:pPr fontAlgn="t"/>
                      <a:r>
                        <a:rPr lang="ru-RU" sz="1300"/>
                        <a:t/>
                      </a:r>
                      <a:br>
                        <a:rPr lang="ru-RU" sz="1300"/>
                      </a:b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</a:tr>
              <a:tr h="467771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Основні</a:t>
                      </a:r>
                      <a:r>
                        <a:rPr lang="ru-RU" sz="1300" b="0" i="0" u="none" strike="noStrike" dirty="0">
                          <a:solidFill>
                            <a:srgbClr val="0070C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0" i="0" u="none" strike="noStrike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складові</a:t>
                      </a:r>
                      <a:r>
                        <a:rPr lang="ru-RU" sz="1300" b="0" i="0" u="none" strike="noStrike" dirty="0">
                          <a:solidFill>
                            <a:srgbClr val="0070C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0" i="0" u="none" strike="noStrike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комп’ютера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3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Початкові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навички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роботи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з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комп’ютером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(9 год.)</a:t>
                      </a:r>
                      <a:endParaRPr lang="ru-RU" sz="1300" dirty="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Комп’ютери та інші пристрої</a:t>
                      </a: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</a:tr>
              <a:tr h="57775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Поняття про повідомлення, інформацію 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та інформаційні процеси. (</a:t>
                      </a:r>
                      <a:r>
                        <a:rPr lang="ru-RU" sz="1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4 год.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 </a:t>
                      </a: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Інтернет </a:t>
                      </a: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</a:tr>
              <a:tr h="473340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Історія обчислювальних пристроїв </a:t>
                      </a:r>
                      <a:endParaRPr lang="ru-RU" sz="1300"/>
                    </a:p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(3 год.)</a:t>
                      </a: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Графіка</a:t>
                      </a: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</a:tr>
              <a:tr h="26729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Об’єкти</a:t>
                      </a:r>
                      <a:r>
                        <a:rPr lang="ru-RU" sz="13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.  Графічний редактор</a:t>
                      </a: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. (8 год. )</a:t>
                      </a: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Команди та виконавці</a:t>
                      </a: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</a:tr>
              <a:tr h="66824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Комп’ютерна підтримка вивчення навчальних предметів. (6 год. )</a:t>
                      </a:r>
                      <a:endParaRPr lang="ru-RU" sz="1300"/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1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Робота з розвиваючими програмами.</a:t>
                      </a: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/>
                        <a:t> </a:t>
                      </a:r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</a:tr>
              <a:tr h="86871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Повторення і систематизація навчального матеріалу. Резервний час. (2 год. )</a:t>
                      </a:r>
                      <a:endParaRPr lang="ru-RU" sz="1300"/>
                    </a:p>
                    <a:p>
                      <a:pPr fontAlgn="t"/>
                      <a:r>
                        <a:rPr lang="ru-RU" sz="1300"/>
                        <a:t/>
                      </a:r>
                      <a:br>
                        <a:rPr lang="ru-RU" sz="1300"/>
                      </a:br>
                      <a:endParaRPr lang="ru-RU" sz="1300"/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/>
                        <a:t> </a:t>
                      </a:r>
                    </a:p>
                  </a:txBody>
                  <a:tcPr marL="34804" marR="34804" marT="33412" marB="33412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1323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  <a:t>ЗМІНИ ДО ПРОГРАМИ З ІНФОРМАТИКИ 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  <a:t>ДЛЯ 2 - 4 КЛАСУ ЗНЗ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196752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annazagaynova@rambler.ru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3212976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dirty="0" smtClean="0"/>
              <a:t>тел. 0661301069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3608" y="1581190"/>
          <a:ext cx="6576392" cy="4728129"/>
        </p:xfrm>
        <a:graphic>
          <a:graphicData uri="http://schemas.openxmlformats.org/drawingml/2006/table">
            <a:tbl>
              <a:tblPr/>
              <a:tblGrid>
                <a:gridCol w="3380124"/>
                <a:gridCol w="3196268"/>
              </a:tblGrid>
              <a:tr h="32203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Стара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редакція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програми</a:t>
                      </a:r>
                      <a:endParaRPr lang="ru-RU" sz="1200" dirty="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Оновлений зміст програми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2030"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u="sng">
                          <a:solidFill>
                            <a:srgbClr val="000000"/>
                          </a:solidFill>
                          <a:latin typeface="Times New Roman"/>
                        </a:rPr>
                        <a:t>3 клас (35 год.)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1211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Повторення, узагальнення і систематизація навчального матеріалу за 2-й клас. (2 год. )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Інтернет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801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Інформаційні процеси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і комп’ютер  (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9 год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.) 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Людина та інформація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057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Файли та папки. Вікна та операції  над вікнами. (4 год. ) 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Графіка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446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Пошук даних в </a:t>
                      </a:r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Інтернеті.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(6 год. )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u="none" strike="noStrike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Алгоритми</a:t>
                      </a:r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і</a:t>
                      </a:r>
                      <a:r>
                        <a:rPr lang="ru-RU" sz="1200" b="0" i="0" u="none" strike="noStrike" dirty="0">
                          <a:solidFill>
                            <a:srgbClr val="0070C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виконавці</a:t>
                      </a:r>
                      <a:endParaRPr lang="ru-RU" sz="1200" dirty="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446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Робота </a:t>
                      </a:r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з  презентаціями.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(7 год. )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Текст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735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Алгоритми і виконавці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. (5 год. )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Презентації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798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Узагальнення та систематизація навчального матеріалу за 3-й клас (2 год.)</a:t>
                      </a:r>
                      <a:endParaRPr lang="ru-RU" sz="1200"/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 dirty="0"/>
                        <a:t> </a:t>
                      </a:r>
                    </a:p>
                  </a:txBody>
                  <a:tcPr marL="45884" marR="45884" marT="31463" marB="3146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06223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  <a:t>ЗМІНИ ДО ПРОГРАМИ З ІНФОРМАТИКИ 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  <a:t>ДЛЯ 1 - 3 КЛАСУ ЗНЗ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87625" y="1397000"/>
          <a:ext cx="6083218" cy="4984326"/>
        </p:xfrm>
        <a:graphic>
          <a:graphicData uri="http://schemas.openxmlformats.org/drawingml/2006/table">
            <a:tbl>
              <a:tblPr/>
              <a:tblGrid>
                <a:gridCol w="2877649"/>
                <a:gridCol w="3205569"/>
              </a:tblGrid>
              <a:tr h="27965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Стара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редакція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програми</a:t>
                      </a:r>
                      <a:endParaRPr lang="ru-RU" sz="1100" dirty="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Оновлений зміст програми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658"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клас (35 годин) 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914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Повторення, узагальнення і систематизація навчального матеріалу за 3-й клас (1 год.)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Графіка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914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Файл. Папка. Операції над папками і файлами.  ( 3 год.)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Текст</a:t>
                      </a:r>
                      <a:endParaRPr lang="ru-RU" sz="1100"/>
                    </a:p>
                    <a:p>
                      <a:pPr fontAlgn="t"/>
                      <a:r>
                        <a:rPr lang="ru-RU" sz="1100"/>
                        <a:t/>
                      </a:r>
                      <a:br>
                        <a:rPr lang="ru-RU" sz="1100"/>
                      </a:b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940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Опрацювання </a:t>
                      </a:r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тексту  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 комп’ютері. (7 год.)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Співпраця в Інтернеті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70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Графічний 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редактор. (4год)  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PAINT.NET</a:t>
                      </a:r>
                      <a:endParaRPr lang="en-US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Алгоритми з розгалуженням і повторенням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9914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Безпека дітей в Інтернеті. (5 год)</a:t>
                      </a:r>
                      <a:endParaRPr lang="ru-RU" sz="1100"/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1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Електронне спілкування. Безпека спілкування в спільнотах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Інформація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077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Висловлювання. </a:t>
                      </a:r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Алгоритми з розгалуженням і повторенням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. (8 год.)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/>
                        <a:t> </a:t>
                      </a:r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65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Робота з  презентаціями. (4 год. )</a:t>
                      </a:r>
                      <a:endParaRPr lang="ru-RU" sz="110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/>
                        <a:t> </a:t>
                      </a:r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903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strike="sng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Повторення</a:t>
                      </a:r>
                      <a:r>
                        <a:rPr lang="ru-RU" sz="1100" b="0" i="0" strike="sng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та </a:t>
                      </a:r>
                      <a:r>
                        <a:rPr lang="ru-RU" sz="1100" b="0" i="0" strike="sng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узагальнення</a:t>
                      </a:r>
                      <a:r>
                        <a:rPr lang="ru-RU" sz="1100" b="0" i="0" strike="sng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0" i="0" strike="sng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вивченого</a:t>
                      </a:r>
                      <a:r>
                        <a:rPr lang="ru-RU" sz="1100" b="0" i="0" strike="sng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у 4-му </a:t>
                      </a:r>
                      <a:r>
                        <a:rPr lang="ru-RU" sz="1100" b="0" i="0" strike="sng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класі</a:t>
                      </a:r>
                      <a:r>
                        <a:rPr lang="ru-RU" sz="1100" b="0" i="0" strike="sng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 (3 год. )</a:t>
                      </a:r>
                      <a:endParaRPr lang="ru-RU" sz="1100" dirty="0"/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dirty="0"/>
                        <a:t> </a:t>
                      </a:r>
                    </a:p>
                  </a:txBody>
                  <a:tcPr marL="41566" marR="41566" marT="28503" marB="28503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95771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  <a:t>ЗМІНИ ДО ПРОГРАМИ З ІНФОРМАТИКИ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  <a:t>ДЛЯ 2 - 4 КЛАСУ ЗНЗ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63688" y="1394866"/>
          <a:ext cx="5832648" cy="5274497"/>
        </p:xfrm>
        <a:graphic>
          <a:graphicData uri="http://schemas.openxmlformats.org/drawingml/2006/table">
            <a:tbl>
              <a:tblPr/>
              <a:tblGrid>
                <a:gridCol w="2754651"/>
                <a:gridCol w="3077997"/>
              </a:tblGrid>
              <a:tr h="23702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Стара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редакція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програми</a:t>
                      </a:r>
                      <a:endParaRPr lang="ru-RU" sz="900" dirty="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Оновлений зміст програми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7028"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10 клас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02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Текстовий процесор  </a:t>
                      </a:r>
                      <a:r>
                        <a:rPr lang="ru-RU" sz="900" b="0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(10 годин)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Текстовий процесор  </a:t>
                      </a:r>
                      <a:r>
                        <a:rPr lang="ru-RU" sz="900" b="0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(10 годин)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702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Служби Інтернету </a:t>
                      </a:r>
                      <a:r>
                        <a:rPr lang="ru-RU" sz="900" b="1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(6 годин) 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Служби Інтернету </a:t>
                      </a:r>
                      <a:r>
                        <a:rPr lang="ru-RU" sz="900" b="1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(6 годин) 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702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Електронна пошта </a:t>
                      </a:r>
                      <a:r>
                        <a:rPr lang="ru-RU" sz="900" b="0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(3 години)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Електронна пошта </a:t>
                      </a:r>
                      <a:r>
                        <a:rPr lang="ru-RU" sz="900" b="0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(3 години)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485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Комунікації за допомогою Інтернету</a:t>
                      </a:r>
                      <a:endParaRPr lang="ru-RU" sz="900"/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(3 години)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Комунікації за допомогою Інтернету</a:t>
                      </a:r>
                      <a:endParaRPr lang="ru-RU" sz="900"/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(3 години)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268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Комп’ютерні презентації </a:t>
                      </a:r>
                      <a:r>
                        <a:rPr lang="ru-RU" sz="900" b="1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та публікації  </a:t>
                      </a:r>
                      <a:endParaRPr lang="ru-RU" sz="900"/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(14 годин)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Комп’ютерні презентації  </a:t>
                      </a:r>
                      <a:r>
                        <a:rPr lang="ru-RU" sz="900" b="1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(14 годин)</a:t>
                      </a:r>
                      <a:endParaRPr lang="ru-RU" sz="900"/>
                    </a:p>
                    <a:p>
                      <a:pPr fontAlgn="t"/>
                      <a:r>
                        <a:rPr lang="ru-RU" sz="900"/>
                        <a:t/>
                      </a:r>
                      <a:br>
                        <a:rPr lang="ru-RU" sz="900"/>
                      </a:b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485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Опрацювання мультимедійних даних  </a:t>
                      </a:r>
                      <a:endParaRPr lang="ru-RU" sz="900"/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(5 годин)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Опрацювання мультимедійних даних </a:t>
                      </a:r>
                      <a:endParaRPr lang="ru-RU" sz="900"/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(5 годин)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268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Створення й показ слайдових презентацій </a:t>
                      </a:r>
                      <a:endParaRPr lang="ru-RU" sz="900"/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(6 годин)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Створення</a:t>
                      </a: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й</a:t>
                      </a: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latin typeface="Times New Roman"/>
                        </a:rPr>
                        <a:t> показ </a:t>
                      </a:r>
                      <a:r>
                        <a:rPr lang="ru-RU" sz="900" b="0" i="0" u="none" strike="noStrike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слайдових</a:t>
                      </a: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презентацій</a:t>
                      </a: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latin typeface="Times New Roman"/>
                        </a:rPr>
                        <a:t> </a:t>
                      </a:r>
                      <a:endParaRPr lang="ru-RU" sz="900" dirty="0"/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1" u="none" strike="noStrike" dirty="0">
                          <a:solidFill>
                            <a:srgbClr val="0070C0"/>
                          </a:solidFill>
                          <a:latin typeface="Times New Roman"/>
                        </a:rPr>
                        <a:t>(6 годин)</a:t>
                      </a:r>
                      <a:endParaRPr lang="ru-RU" sz="900" dirty="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268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Спільна робота з документами. Розробка колективного проекту з використанням комп’ютерної презентації </a:t>
                      </a:r>
                      <a:r>
                        <a:rPr lang="ru-RU" sz="900" b="0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(3 години)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Спільна робота з документами. Розробка колективного проекту з використанням комп’ютерної презентації </a:t>
                      </a:r>
                      <a:r>
                        <a:rPr lang="ru-RU" sz="900" b="0" i="1" u="none" strike="noStrike">
                          <a:solidFill>
                            <a:srgbClr val="0070C0"/>
                          </a:solidFill>
                          <a:latin typeface="Times New Roman"/>
                        </a:rPr>
                        <a:t>(3 години)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485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Інформаційні технології у навчанні </a:t>
                      </a:r>
                      <a:endParaRPr lang="ru-RU" sz="900"/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1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(4 години)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  (5 годин)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485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Програмні засоби навчання профільного предмету 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900"/>
                        <a:t> </a:t>
                      </a:r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702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Навчання в Інтернеті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900"/>
                        <a:t> </a:t>
                      </a:r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485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900" b="1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Програмні засоби навчання іноземних мов</a:t>
                      </a:r>
                      <a:endParaRPr lang="ru-RU" sz="900"/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900" dirty="0"/>
                        <a:t> </a:t>
                      </a:r>
                    </a:p>
                  </a:txBody>
                  <a:tcPr marL="33296" marR="33296" marT="22831" marB="22831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36711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  <a:t>ЗМІНИ ДО ПРОГРАМИ З ІНФОРМАТИКИ </a:t>
            </a:r>
            <a:b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</a:b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  <a:t>ДЛЯ 10 -11 КЛАСІВ ЗНЗ, РІВЕНЬ СТАНДАРТУ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2204865"/>
          <a:ext cx="7632848" cy="2376262"/>
        </p:xfrm>
        <a:graphic>
          <a:graphicData uri="http://schemas.openxmlformats.org/drawingml/2006/table">
            <a:tbl>
              <a:tblPr/>
              <a:tblGrid>
                <a:gridCol w="3601181"/>
                <a:gridCol w="4031667"/>
              </a:tblGrid>
              <a:tr h="63367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Стара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редакція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програми</a:t>
                      </a:r>
                      <a:endParaRPr lang="ru-RU" sz="1200" dirty="0"/>
                    </a:p>
                  </a:txBody>
                  <a:tcPr marL="46282" marR="46282" marT="31736" marB="31736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Оновлений зміст програми</a:t>
                      </a:r>
                      <a:endParaRPr lang="ru-RU" sz="1200"/>
                    </a:p>
                  </a:txBody>
                  <a:tcPr marL="46282" marR="46282" marT="31736" marB="31736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670"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u="none" strike="noStrike" dirty="0">
                          <a:solidFill>
                            <a:srgbClr val="0070C0"/>
                          </a:solidFill>
                          <a:latin typeface="Times New Roman"/>
                        </a:rPr>
                        <a:t>11 </a:t>
                      </a:r>
                      <a:r>
                        <a:rPr lang="ru-RU" sz="1200" b="1" i="0" u="none" strike="noStrike" dirty="0" err="1">
                          <a:solidFill>
                            <a:srgbClr val="0070C0"/>
                          </a:solidFill>
                          <a:latin typeface="Times New Roman"/>
                        </a:rPr>
                        <a:t>клас</a:t>
                      </a:r>
                      <a:endParaRPr lang="ru-RU" sz="1200" dirty="0"/>
                    </a:p>
                  </a:txBody>
                  <a:tcPr marL="46282" marR="46282" marT="31736" marB="31736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892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strike="sngStrike">
                          <a:solidFill>
                            <a:srgbClr val="FF0000"/>
                          </a:solidFill>
                          <a:latin typeface="Times New Roman"/>
                        </a:rPr>
                        <a:t>Комп’ютерне 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Моделювання. Основи алгоритмізації  </a:t>
                      </a:r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(8 годин)</a:t>
                      </a:r>
                      <a:endParaRPr lang="ru-RU" sz="1200"/>
                    </a:p>
                  </a:txBody>
                  <a:tcPr marL="46282" marR="46282" marT="31736" marB="31736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Моделювання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Основи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алгоритмізації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(8 годин)</a:t>
                      </a:r>
                      <a:endParaRPr lang="ru-RU" sz="1200" dirty="0"/>
                    </a:p>
                  </a:txBody>
                  <a:tcPr marL="46282" marR="46282" marT="31736" marB="31736">
                    <a:lnL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455811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  <a:t>ЗМІНИ ДО ПРОГРАМИ З ІНФОРМАТИКИ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  <a:t>ДЛЯ 10 -11 КЛАСІВ ЗНЗ, РІВЕНЬ СТАНДАРТУ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20689"/>
            <a:ext cx="81369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ПЕРЕЛІК ДЕЯКИХ КОРИСНИХ РЕСУРСІВ ДЛЯ САМООСВІТИ УЧНІВ: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hlinkClick r:id="rId2"/>
              </a:rPr>
              <a:t>http://innovationslab.com.ua/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3"/>
              </a:rPr>
              <a:t>http://www.ed-era.com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4"/>
              </a:rPr>
              <a:t>http://universinet.org/games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5"/>
              </a:rPr>
              <a:t>https://www.playcodemonkey.com/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6"/>
              </a:rPr>
              <a:t>http://www.lingva.ua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7"/>
              </a:rPr>
              <a:t>http://disted.edu.vn.ua/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8"/>
              </a:rPr>
              <a:t>http://e-pidruchnyky.net/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9"/>
              </a:rPr>
              <a:t>http://itknyga.com.ua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10"/>
              </a:rPr>
              <a:t>https://blockly-games.appspot.com/</a:t>
            </a: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9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ПЕРЕЛІК ТЕМ ПРАКТИЧНИХ РОБІТ, РЕКОМЕНДОВАНИХ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ДО ОБОВ'ЯЗКОВОГО ВИКОНАННЯ Й ОЦІНЮВАННЯ У 8 КЛАСІ: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/>
              <a:t>Кодування</a:t>
            </a:r>
            <a:r>
              <a:rPr lang="ru-RU" b="1" dirty="0" smtClean="0"/>
              <a:t> </a:t>
            </a:r>
            <a:r>
              <a:rPr lang="ru-RU" b="1" dirty="0" err="1" smtClean="0"/>
              <a:t>даних</a:t>
            </a:r>
            <a:r>
              <a:rPr lang="ru-RU" b="1" dirty="0" smtClean="0"/>
              <a:t> (3 год)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1.</a:t>
            </a:r>
            <a:r>
              <a:rPr lang="ru-RU" dirty="0" smtClean="0"/>
              <a:t> </a:t>
            </a:r>
            <a:r>
              <a:rPr lang="ru-RU" dirty="0" err="1" smtClean="0"/>
              <a:t>Розв‘язування</a:t>
            </a:r>
            <a:r>
              <a:rPr lang="ru-RU" dirty="0" smtClean="0"/>
              <a:t> задач на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довжини</a:t>
            </a:r>
            <a:r>
              <a:rPr lang="ru-RU" dirty="0" smtClean="0"/>
              <a:t> </a:t>
            </a:r>
            <a:r>
              <a:rPr lang="ru-RU" dirty="0" err="1" smtClean="0"/>
              <a:t>двійкового</a:t>
            </a:r>
            <a:r>
              <a:rPr lang="ru-RU" dirty="0" smtClean="0"/>
              <a:t> коду </a:t>
            </a:r>
            <a:r>
              <a:rPr lang="ru-RU" dirty="0" err="1" smtClean="0"/>
              <a:t>текстових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endParaRPr lang="ru-RU" dirty="0" smtClean="0"/>
          </a:p>
          <a:p>
            <a:r>
              <a:rPr lang="ru-RU" b="1" dirty="0" err="1" smtClean="0"/>
              <a:t>Апаратно-програмне</a:t>
            </a:r>
            <a:r>
              <a:rPr lang="ru-RU" b="1" dirty="0" smtClean="0"/>
              <a:t> </a:t>
            </a:r>
            <a:r>
              <a:rPr lang="ru-RU" b="1" dirty="0" err="1" smtClean="0"/>
              <a:t>забезпечення</a:t>
            </a:r>
            <a:r>
              <a:rPr lang="ru-RU" b="1" dirty="0" smtClean="0"/>
              <a:t> </a:t>
            </a:r>
            <a:r>
              <a:rPr lang="ru-RU" b="1" dirty="0" err="1" smtClean="0"/>
              <a:t>комп’ютера</a:t>
            </a:r>
            <a:r>
              <a:rPr lang="ru-RU" b="1" dirty="0" smtClean="0"/>
              <a:t> (5 год)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2.</a:t>
            </a:r>
            <a:r>
              <a:rPr lang="ru-RU" dirty="0" smtClean="0"/>
              <a:t> </a:t>
            </a:r>
            <a:r>
              <a:rPr lang="ru-RU" dirty="0" err="1" smtClean="0"/>
              <a:t>Конфігурація</a:t>
            </a:r>
            <a:r>
              <a:rPr lang="ru-RU" dirty="0" smtClean="0"/>
              <a:t> </a:t>
            </a:r>
            <a:r>
              <a:rPr lang="ru-RU" dirty="0" err="1" smtClean="0"/>
              <a:t>комп’ютера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потребу</a:t>
            </a:r>
          </a:p>
          <a:p>
            <a:pPr fontAlgn="base"/>
            <a:r>
              <a:rPr lang="ru-RU" i="1" dirty="0" smtClean="0"/>
              <a:t>Практична робота 3.</a:t>
            </a:r>
            <a:r>
              <a:rPr lang="ru-RU" dirty="0" smtClean="0"/>
              <a:t> </a:t>
            </a:r>
            <a:r>
              <a:rPr lang="ru-RU" dirty="0" err="1" smtClean="0"/>
              <a:t>Архівування</a:t>
            </a:r>
            <a:r>
              <a:rPr lang="ru-RU" dirty="0" smtClean="0"/>
              <a:t> та </a:t>
            </a:r>
            <a:r>
              <a:rPr lang="ru-RU" dirty="0" err="1" smtClean="0"/>
              <a:t>розархівування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endParaRPr lang="ru-RU" dirty="0" smtClean="0"/>
          </a:p>
          <a:p>
            <a:r>
              <a:rPr lang="ru-RU" b="1" dirty="0" err="1" smtClean="0"/>
              <a:t>Опрацювання</a:t>
            </a:r>
            <a:r>
              <a:rPr lang="ru-RU" b="1" dirty="0" smtClean="0"/>
              <a:t> </a:t>
            </a:r>
            <a:r>
              <a:rPr lang="ru-RU" b="1" dirty="0" err="1" smtClean="0"/>
              <a:t>текстових</a:t>
            </a:r>
            <a:r>
              <a:rPr lang="ru-RU" b="1" dirty="0" smtClean="0"/>
              <a:t> </a:t>
            </a:r>
            <a:r>
              <a:rPr lang="ru-RU" b="1" dirty="0" err="1" smtClean="0"/>
              <a:t>даних</a:t>
            </a:r>
            <a:r>
              <a:rPr lang="ru-RU" b="1" dirty="0" smtClean="0"/>
              <a:t> (6 год)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4</a:t>
            </a:r>
            <a:r>
              <a:rPr lang="ru-RU" dirty="0" smtClean="0"/>
              <a:t>. </a:t>
            </a:r>
            <a:r>
              <a:rPr lang="ru-RU" dirty="0" err="1" smtClean="0"/>
              <a:t>Створення</a:t>
            </a:r>
            <a:r>
              <a:rPr lang="ru-RU" dirty="0" smtClean="0"/>
              <a:t> текстового документа,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містить</a:t>
            </a:r>
            <a:r>
              <a:rPr lang="ru-RU" dirty="0" smtClean="0"/>
              <a:t> </a:t>
            </a:r>
            <a:r>
              <a:rPr lang="ru-RU" dirty="0" err="1" smtClean="0"/>
              <a:t>об’єкти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типів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5.</a:t>
            </a:r>
            <a:r>
              <a:rPr lang="ru-RU" dirty="0" smtClean="0"/>
              <a:t> Структура документа. </a:t>
            </a:r>
            <a:r>
              <a:rPr lang="ru-RU" dirty="0" err="1" smtClean="0"/>
              <a:t>Автоматизоване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змісту</a:t>
            </a:r>
            <a:r>
              <a:rPr lang="ru-RU" dirty="0" smtClean="0"/>
              <a:t> та </a:t>
            </a:r>
            <a:r>
              <a:rPr lang="ru-RU" dirty="0" err="1" smtClean="0"/>
              <a:t>покажчиків</a:t>
            </a:r>
            <a:endParaRPr lang="ru-RU" dirty="0" smtClean="0"/>
          </a:p>
          <a:p>
            <a:r>
              <a:rPr lang="ru-RU" b="1" dirty="0" err="1" smtClean="0"/>
              <a:t>Опрацювання</a:t>
            </a:r>
            <a:r>
              <a:rPr lang="ru-RU" b="1" dirty="0" smtClean="0"/>
              <a:t> </a:t>
            </a:r>
            <a:r>
              <a:rPr lang="ru-RU" b="1" dirty="0" err="1" smtClean="0"/>
              <a:t>об’єктів</a:t>
            </a:r>
            <a:r>
              <a:rPr lang="ru-RU" b="1" dirty="0" smtClean="0"/>
              <a:t> </a:t>
            </a:r>
            <a:r>
              <a:rPr lang="ru-RU" b="1" dirty="0" err="1" smtClean="0"/>
              <a:t>мультимедіа</a:t>
            </a:r>
            <a:r>
              <a:rPr lang="ru-RU" b="1" dirty="0" smtClean="0"/>
              <a:t> (6 год) 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6</a:t>
            </a:r>
            <a:r>
              <a:rPr lang="ru-RU" dirty="0" smtClean="0"/>
              <a:t>.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відеокліпу</a:t>
            </a:r>
            <a:r>
              <a:rPr lang="ru-RU" dirty="0" smtClean="0"/>
              <a:t>. </a:t>
            </a:r>
            <a:r>
              <a:rPr lang="ru-RU" dirty="0" err="1" smtClean="0"/>
              <a:t>Додавання</a:t>
            </a:r>
            <a:r>
              <a:rPr lang="ru-RU" dirty="0" smtClean="0"/>
              <a:t> </a:t>
            </a:r>
            <a:r>
              <a:rPr lang="ru-RU" dirty="0" err="1" smtClean="0"/>
              <a:t>відеоефектів</a:t>
            </a:r>
            <a:r>
              <a:rPr lang="ru-RU" dirty="0" smtClean="0"/>
              <a:t>, </a:t>
            </a:r>
            <a:r>
              <a:rPr lang="ru-RU" dirty="0" err="1" smtClean="0"/>
              <a:t>налаштування</a:t>
            </a:r>
            <a:r>
              <a:rPr lang="ru-RU" dirty="0" smtClean="0"/>
              <a:t> </a:t>
            </a:r>
            <a:r>
              <a:rPr lang="ru-RU" dirty="0" err="1" smtClean="0"/>
              <a:t>часових</a:t>
            </a:r>
            <a:r>
              <a:rPr lang="ru-RU" dirty="0" smtClean="0"/>
              <a:t> </a:t>
            </a:r>
            <a:r>
              <a:rPr lang="ru-RU" dirty="0" err="1" smtClean="0"/>
              <a:t>параметрів</a:t>
            </a:r>
            <a:r>
              <a:rPr lang="ru-RU" dirty="0" smtClean="0"/>
              <a:t> </a:t>
            </a:r>
            <a:r>
              <a:rPr lang="ru-RU" dirty="0" err="1" smtClean="0"/>
              <a:t>аудіо</a:t>
            </a:r>
            <a:r>
              <a:rPr lang="ru-RU" dirty="0" smtClean="0"/>
              <a:t>- та </a:t>
            </a:r>
            <a:r>
              <a:rPr lang="ru-RU" dirty="0" err="1" smtClean="0"/>
              <a:t>відеоряду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7</a:t>
            </a:r>
            <a:r>
              <a:rPr lang="ru-RU" dirty="0" smtClean="0"/>
              <a:t>. </a:t>
            </a:r>
            <a:r>
              <a:rPr lang="ru-RU" dirty="0" err="1" smtClean="0"/>
              <a:t>Розміщення</a:t>
            </a:r>
            <a:r>
              <a:rPr lang="ru-RU" dirty="0" smtClean="0"/>
              <a:t> </a:t>
            </a:r>
            <a:r>
              <a:rPr lang="ru-RU" dirty="0" err="1" smtClean="0"/>
              <a:t>аудіо</a:t>
            </a:r>
            <a:r>
              <a:rPr lang="ru-RU" dirty="0" smtClean="0"/>
              <a:t>- та </a:t>
            </a:r>
            <a:r>
              <a:rPr lang="ru-RU" dirty="0" err="1" smtClean="0"/>
              <a:t>відеоматеріалів</a:t>
            </a:r>
            <a:r>
              <a:rPr lang="ru-RU" dirty="0" smtClean="0"/>
              <a:t> в </a:t>
            </a:r>
            <a:r>
              <a:rPr lang="ru-RU" dirty="0" err="1" smtClean="0"/>
              <a:t>Інтернеті</a:t>
            </a:r>
            <a:endParaRPr lang="ru-RU" dirty="0" smtClean="0"/>
          </a:p>
          <a:p>
            <a:r>
              <a:rPr lang="ru-RU" b="1" dirty="0" err="1" smtClean="0"/>
              <a:t>Основи</a:t>
            </a:r>
            <a:r>
              <a:rPr lang="ru-RU" b="1" dirty="0" smtClean="0"/>
              <a:t> </a:t>
            </a:r>
            <a:r>
              <a:rPr lang="ru-RU" b="1" dirty="0" err="1" smtClean="0"/>
              <a:t>подійно</a:t>
            </a:r>
            <a:r>
              <a:rPr lang="ru-RU" b="1" dirty="0" smtClean="0"/>
              <a:t>- та </a:t>
            </a:r>
            <a:r>
              <a:rPr lang="ru-RU" b="1" dirty="0" err="1" smtClean="0"/>
              <a:t>об'єктно-орієнтованого</a:t>
            </a:r>
            <a:r>
              <a:rPr lang="ru-RU" b="1" dirty="0" smtClean="0"/>
              <a:t> </a:t>
            </a:r>
            <a:r>
              <a:rPr lang="ru-RU" b="1" dirty="0" err="1" smtClean="0"/>
              <a:t>програмування</a:t>
            </a:r>
            <a:r>
              <a:rPr lang="ru-RU" b="1" dirty="0" smtClean="0"/>
              <a:t> (8 год.)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№ 8.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об’єктно-орієнтованої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відображає</a:t>
            </a:r>
            <a:r>
              <a:rPr lang="ru-RU" dirty="0" smtClean="0"/>
              <a:t> </a:t>
            </a:r>
            <a:r>
              <a:rPr lang="ru-RU" dirty="0" err="1" smtClean="0"/>
              <a:t>вікно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.</a:t>
            </a:r>
          </a:p>
          <a:p>
            <a:pPr fontAlgn="base"/>
            <a:r>
              <a:rPr lang="ru-RU" i="1" dirty="0" smtClean="0"/>
              <a:t>Практична робота № 9</a:t>
            </a:r>
            <a:r>
              <a:rPr lang="ru-RU" dirty="0" smtClean="0"/>
              <a:t>.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кнопками та </a:t>
            </a:r>
            <a:r>
              <a:rPr lang="ru-RU" dirty="0" err="1" smtClean="0"/>
              <a:t>написами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ПЕРЕЛІК ТЕМ ПРАКТИЧНИХ РОБІТ, РЕКОМЕНДОВАНИХ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ДО ОБОВ'ЯЗКОВОГО ВИКОНАННЯ Й ОЦІНЮВАННЯ У 8 КЛАСІ:</a:t>
            </a:r>
            <a:endParaRPr lang="en-US" b="1" i="1" dirty="0" smtClean="0"/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Алгоритми</a:t>
            </a:r>
            <a:r>
              <a:rPr lang="ru-RU" b="1" dirty="0" smtClean="0"/>
              <a:t> </a:t>
            </a:r>
            <a:r>
              <a:rPr lang="ru-RU" b="1" dirty="0" err="1" smtClean="0"/>
              <a:t>роботи</a:t>
            </a:r>
            <a:r>
              <a:rPr lang="ru-RU" b="1" dirty="0" smtClean="0"/>
              <a:t> </a:t>
            </a:r>
            <a:r>
              <a:rPr lang="ru-RU" b="1" dirty="0" err="1" smtClean="0"/>
              <a:t>з</a:t>
            </a:r>
            <a:r>
              <a:rPr lang="ru-RU" b="1" dirty="0" smtClean="0"/>
              <a:t> </a:t>
            </a:r>
            <a:r>
              <a:rPr lang="ru-RU" b="1" dirty="0" err="1" smtClean="0"/>
              <a:t>об’єктами</a:t>
            </a:r>
            <a:r>
              <a:rPr lang="ru-RU" b="1" dirty="0" smtClean="0"/>
              <a:t> та величинами (20 год)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10</a:t>
            </a:r>
            <a:r>
              <a:rPr lang="ru-RU" dirty="0" smtClean="0"/>
              <a:t>. </a:t>
            </a:r>
            <a:r>
              <a:rPr lang="ru-RU" dirty="0" err="1" smtClean="0"/>
              <a:t>Складання</a:t>
            </a:r>
            <a:r>
              <a:rPr lang="ru-RU" dirty="0" smtClean="0"/>
              <a:t> та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лінійних</a:t>
            </a:r>
            <a:r>
              <a:rPr lang="ru-RU" dirty="0" smtClean="0"/>
              <a:t> </a:t>
            </a:r>
            <a:r>
              <a:rPr lang="ru-RU" dirty="0" err="1" smtClean="0"/>
              <a:t>алгоритмів</a:t>
            </a:r>
            <a:r>
              <a:rPr lang="ru-RU" dirty="0" smtClean="0"/>
              <a:t> </a:t>
            </a:r>
            <a:r>
              <a:rPr lang="ru-RU" dirty="0" err="1" smtClean="0"/>
              <a:t>опрацювання</a:t>
            </a:r>
            <a:r>
              <a:rPr lang="ru-RU" dirty="0" smtClean="0"/>
              <a:t> величин в </a:t>
            </a:r>
            <a:r>
              <a:rPr lang="ru-RU" dirty="0" err="1" smtClean="0"/>
              <a:t>навчальному</a:t>
            </a:r>
            <a:r>
              <a:rPr lang="ru-RU" dirty="0" smtClean="0"/>
              <a:t> </a:t>
            </a:r>
            <a:r>
              <a:rPr lang="ru-RU" dirty="0" err="1" smtClean="0"/>
              <a:t>середовищі</a:t>
            </a:r>
            <a:r>
              <a:rPr lang="ru-RU" dirty="0" smtClean="0"/>
              <a:t> </a:t>
            </a:r>
            <a:r>
              <a:rPr lang="ru-RU" dirty="0" err="1" smtClean="0"/>
              <a:t>програмування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11. </a:t>
            </a:r>
            <a:r>
              <a:rPr lang="ru-RU" dirty="0" err="1" smtClean="0"/>
              <a:t>Налагодження</a:t>
            </a:r>
            <a:r>
              <a:rPr lang="ru-RU" dirty="0" smtClean="0"/>
              <a:t> </a:t>
            </a:r>
            <a:r>
              <a:rPr lang="ru-RU" dirty="0" err="1" smtClean="0"/>
              <a:t>готової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12</a:t>
            </a:r>
            <a:r>
              <a:rPr lang="ru-RU" dirty="0" smtClean="0"/>
              <a:t>. </a:t>
            </a:r>
            <a:r>
              <a:rPr lang="ru-RU" dirty="0" err="1" smtClean="0"/>
              <a:t>Складання</a:t>
            </a:r>
            <a:r>
              <a:rPr lang="ru-RU" dirty="0" smtClean="0"/>
              <a:t> та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алгоритмів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повтореннями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розгалуженнями</a:t>
            </a:r>
            <a:r>
              <a:rPr lang="ru-RU" dirty="0" smtClean="0"/>
              <a:t> для </a:t>
            </a:r>
            <a:r>
              <a:rPr lang="ru-RU" dirty="0" err="1" smtClean="0"/>
              <a:t>опрацювання</a:t>
            </a:r>
            <a:r>
              <a:rPr lang="ru-RU" dirty="0" smtClean="0"/>
              <a:t> величин</a:t>
            </a:r>
          </a:p>
          <a:p>
            <a:pPr fontAlgn="base"/>
            <a:r>
              <a:rPr lang="ru-RU" i="1" dirty="0" smtClean="0"/>
              <a:t>Практична робота 13</a:t>
            </a:r>
            <a:r>
              <a:rPr lang="ru-RU" dirty="0" smtClean="0"/>
              <a:t>. </a:t>
            </a:r>
            <a:r>
              <a:rPr lang="ru-RU" dirty="0" err="1" smtClean="0"/>
              <a:t>Складання</a:t>
            </a:r>
            <a:r>
              <a:rPr lang="ru-RU" dirty="0" smtClean="0"/>
              <a:t> та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алгоритмів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графічним</a:t>
            </a:r>
            <a:r>
              <a:rPr lang="ru-RU" dirty="0" smtClean="0"/>
              <a:t> </a:t>
            </a:r>
            <a:r>
              <a:rPr lang="ru-RU" dirty="0" err="1" smtClean="0"/>
              <a:t>відображенням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endParaRPr lang="ru-RU" dirty="0" smtClean="0"/>
          </a:p>
          <a:p>
            <a:r>
              <a:rPr lang="ru-RU" b="1" dirty="0" err="1" smtClean="0"/>
              <a:t>Технології</a:t>
            </a:r>
            <a:r>
              <a:rPr lang="ru-RU" b="1" dirty="0" smtClean="0"/>
              <a:t> </a:t>
            </a:r>
            <a:r>
              <a:rPr lang="ru-RU" b="1" dirty="0" err="1" smtClean="0"/>
              <a:t>опрацювання</a:t>
            </a:r>
            <a:r>
              <a:rPr lang="ru-RU" b="1" dirty="0" smtClean="0"/>
              <a:t> </a:t>
            </a:r>
            <a:r>
              <a:rPr lang="ru-RU" b="1" dirty="0" err="1" smtClean="0"/>
              <a:t>числових</a:t>
            </a:r>
            <a:r>
              <a:rPr lang="ru-RU" b="1" dirty="0" smtClean="0"/>
              <a:t> </a:t>
            </a:r>
            <a:r>
              <a:rPr lang="ru-RU" b="1" dirty="0" err="1" smtClean="0"/>
              <a:t>даних</a:t>
            </a:r>
            <a:r>
              <a:rPr lang="ru-RU" b="1" dirty="0" smtClean="0"/>
              <a:t> у </a:t>
            </a:r>
            <a:r>
              <a:rPr lang="ru-RU" b="1" dirty="0" err="1" smtClean="0"/>
              <a:t>середовищі</a:t>
            </a:r>
            <a:r>
              <a:rPr lang="ru-RU" b="1" dirty="0" smtClean="0"/>
              <a:t> табличного </a:t>
            </a:r>
            <a:r>
              <a:rPr lang="ru-RU" b="1" dirty="0" err="1" smtClean="0"/>
              <a:t>процесора</a:t>
            </a:r>
            <a:r>
              <a:rPr lang="ru-RU" b="1" dirty="0" smtClean="0"/>
              <a:t> (10 год) 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14.</a:t>
            </a:r>
            <a:r>
              <a:rPr lang="ru-RU" dirty="0" smtClean="0"/>
              <a:t> </a:t>
            </a:r>
            <a:r>
              <a:rPr lang="ru-RU" dirty="0" err="1" smtClean="0"/>
              <a:t>Розв’язування</a:t>
            </a:r>
            <a:r>
              <a:rPr lang="ru-RU" dirty="0" smtClean="0"/>
              <a:t> задач на </a:t>
            </a:r>
            <a:r>
              <a:rPr lang="ru-RU" dirty="0" err="1" smtClean="0"/>
              <a:t>обчислення</a:t>
            </a:r>
            <a:r>
              <a:rPr lang="ru-RU" dirty="0" smtClean="0"/>
              <a:t>. </a:t>
            </a:r>
          </a:p>
          <a:p>
            <a:pPr fontAlgn="base"/>
            <a:r>
              <a:rPr lang="ru-RU" i="1" dirty="0" smtClean="0"/>
              <a:t>Практична робота 15.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математичних</a:t>
            </a:r>
            <a:r>
              <a:rPr lang="ru-RU" dirty="0" smtClean="0"/>
              <a:t>, </a:t>
            </a:r>
            <a:r>
              <a:rPr lang="ru-RU" dirty="0" err="1" smtClean="0"/>
              <a:t>логічних</a:t>
            </a:r>
            <a:r>
              <a:rPr lang="ru-RU" dirty="0" smtClean="0"/>
              <a:t> та </a:t>
            </a:r>
            <a:r>
              <a:rPr lang="ru-RU" dirty="0" err="1" smtClean="0"/>
              <a:t>статистичних</a:t>
            </a:r>
            <a:r>
              <a:rPr lang="ru-RU" dirty="0" smtClean="0"/>
              <a:t> </a:t>
            </a:r>
            <a:r>
              <a:rPr lang="ru-RU" dirty="0" err="1" smtClean="0"/>
              <a:t>функцій</a:t>
            </a:r>
            <a:r>
              <a:rPr lang="ru-RU" dirty="0" smtClean="0"/>
              <a:t> табличного </a:t>
            </a:r>
            <a:r>
              <a:rPr lang="ru-RU" dirty="0" err="1" smtClean="0"/>
              <a:t>процесора</a:t>
            </a:r>
            <a:r>
              <a:rPr lang="ru-RU" dirty="0" smtClean="0"/>
              <a:t>. </a:t>
            </a:r>
            <a:r>
              <a:rPr lang="ru-RU" dirty="0" err="1" smtClean="0"/>
              <a:t>Умовне</a:t>
            </a:r>
            <a:r>
              <a:rPr lang="ru-RU" dirty="0" smtClean="0"/>
              <a:t> </a:t>
            </a:r>
            <a:r>
              <a:rPr lang="ru-RU" dirty="0" err="1" smtClean="0"/>
              <a:t>форматування</a:t>
            </a:r>
            <a:endParaRPr lang="ru-RU" dirty="0" smtClean="0"/>
          </a:p>
          <a:p>
            <a:pPr fontAlgn="base"/>
            <a:r>
              <a:rPr lang="ru-RU" i="1" dirty="0" smtClean="0"/>
              <a:t>Практична робота 16.</a:t>
            </a:r>
            <a:r>
              <a:rPr lang="ru-RU" dirty="0" smtClean="0"/>
              <a:t> </a:t>
            </a:r>
            <a:r>
              <a:rPr lang="ru-RU" dirty="0" err="1" smtClean="0"/>
              <a:t>Упорядкування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r>
              <a:rPr lang="ru-RU" dirty="0" smtClean="0"/>
              <a:t> у </a:t>
            </a:r>
            <a:r>
              <a:rPr lang="ru-RU" dirty="0" err="1" smtClean="0"/>
              <a:t>таблицях</a:t>
            </a:r>
            <a:r>
              <a:rPr lang="ru-RU" dirty="0" smtClean="0"/>
              <a:t>. </a:t>
            </a:r>
            <a:r>
              <a:rPr lang="ru-RU" dirty="0" err="1" smtClean="0"/>
              <a:t>Автоматичні</a:t>
            </a:r>
            <a:r>
              <a:rPr lang="ru-RU" dirty="0" smtClean="0"/>
              <a:t> та </a:t>
            </a:r>
            <a:r>
              <a:rPr lang="ru-RU" dirty="0" err="1" smtClean="0"/>
              <a:t>розширені</a:t>
            </a:r>
            <a:r>
              <a:rPr lang="ru-RU" dirty="0" smtClean="0"/>
              <a:t> </a:t>
            </a:r>
            <a:r>
              <a:rPr lang="ru-RU" dirty="0" err="1" smtClean="0"/>
              <a:t>фільтри</a:t>
            </a:r>
            <a:endParaRPr lang="ru-RU" dirty="0" smtClean="0"/>
          </a:p>
          <a:p>
            <a:r>
              <a:rPr lang="ru-RU" b="1" dirty="0" err="1" smtClean="0"/>
              <a:t>Розв’язування</a:t>
            </a:r>
            <a:r>
              <a:rPr lang="ru-RU" b="1" dirty="0" smtClean="0"/>
              <a:t> </a:t>
            </a:r>
            <a:r>
              <a:rPr lang="ru-RU" b="1" dirty="0" err="1" smtClean="0"/>
              <a:t>компетентнісних</a:t>
            </a:r>
            <a:r>
              <a:rPr lang="ru-RU" b="1" dirty="0" smtClean="0"/>
              <a:t> задач (5 год)</a:t>
            </a:r>
            <a:endParaRPr lang="ru-RU" dirty="0" smtClean="0"/>
          </a:p>
          <a:p>
            <a:r>
              <a:rPr lang="ru-RU" b="1" dirty="0" err="1" smtClean="0"/>
              <a:t>Виконання</a:t>
            </a:r>
            <a:r>
              <a:rPr lang="ru-RU" b="1" dirty="0" smtClean="0"/>
              <a:t> </a:t>
            </a:r>
            <a:r>
              <a:rPr lang="ru-RU" b="1" dirty="0" err="1" smtClean="0"/>
              <a:t>індивідуальних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групових</a:t>
            </a:r>
            <a:r>
              <a:rPr lang="ru-RU" b="1" dirty="0" smtClean="0"/>
              <a:t> </a:t>
            </a:r>
            <a:r>
              <a:rPr lang="ru-RU" b="1" dirty="0" err="1" smtClean="0"/>
              <a:t>навчальних</a:t>
            </a:r>
            <a:r>
              <a:rPr lang="ru-RU" b="1" dirty="0" smtClean="0"/>
              <a:t> </a:t>
            </a:r>
            <a:r>
              <a:rPr lang="ru-RU" b="1" dirty="0" err="1" smtClean="0"/>
              <a:t>проектів</a:t>
            </a:r>
            <a:r>
              <a:rPr lang="ru-RU" b="1" dirty="0" smtClean="0"/>
              <a:t> </a:t>
            </a:r>
            <a:r>
              <a:rPr lang="ru-RU" b="1" dirty="0" err="1" smtClean="0"/>
              <a:t>із</a:t>
            </a:r>
            <a:r>
              <a:rPr lang="ru-RU" b="1" dirty="0" smtClean="0"/>
              <a:t> </a:t>
            </a:r>
            <a:r>
              <a:rPr lang="ru-RU" b="1" dirty="0" err="1" smtClean="0"/>
              <a:t>дослідження</a:t>
            </a:r>
            <a:r>
              <a:rPr lang="ru-RU" b="1" dirty="0" smtClean="0"/>
              <a:t> </a:t>
            </a:r>
            <a:r>
              <a:rPr lang="ru-RU" b="1" dirty="0" err="1" smtClean="0"/>
              <a:t>предметної</a:t>
            </a:r>
            <a:r>
              <a:rPr lang="ru-RU" b="1" dirty="0" smtClean="0"/>
              <a:t> </a:t>
            </a:r>
            <a:r>
              <a:rPr lang="ru-RU" b="1" dirty="0" err="1" smtClean="0"/>
              <a:t>галузі</a:t>
            </a:r>
            <a:r>
              <a:rPr lang="ru-RU" b="1" dirty="0" smtClean="0"/>
              <a:t> </a:t>
            </a:r>
            <a:r>
              <a:rPr lang="ru-RU" b="1" dirty="0" err="1" smtClean="0"/>
              <a:t>навчального</a:t>
            </a:r>
            <a:r>
              <a:rPr lang="ru-RU" b="1" dirty="0" smtClean="0"/>
              <a:t> курсу «</a:t>
            </a:r>
            <a:r>
              <a:rPr lang="ru-RU" b="1" dirty="0" err="1" smtClean="0"/>
              <a:t>Інформатика</a:t>
            </a:r>
            <a:r>
              <a:rPr lang="ru-RU" b="1" dirty="0" smtClean="0"/>
              <a:t>» (4 год)</a:t>
            </a:r>
            <a:endParaRPr lang="ru-RU" dirty="0" smtClean="0"/>
          </a:p>
          <a:p>
            <a:r>
              <a:rPr lang="ru-RU" dirty="0" smtClean="0"/>
              <a:t>Резерв – 3 год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062277"/>
          <a:ext cx="6096000" cy="733446"/>
        </p:xfrm>
        <a:graphic>
          <a:graphicData uri="http://schemas.openxmlformats.org/drawingml/2006/table">
            <a:tbl>
              <a:tblPr/>
              <a:tblGrid>
                <a:gridCol w="426582"/>
                <a:gridCol w="674275"/>
                <a:gridCol w="1458637"/>
                <a:gridCol w="1038935"/>
                <a:gridCol w="1479278"/>
                <a:gridCol w="1018293"/>
              </a:tblGrid>
              <a:tr h="46511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№ </a:t>
                      </a:r>
                      <a:r>
                        <a:rPr lang="ru-RU" sz="13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ru-RU" sz="13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1300" dirty="0"/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Район</a:t>
                      </a:r>
                      <a:endParaRPr lang="ru-RU" sz="1300"/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ПІБ координатора</a:t>
                      </a:r>
                      <a:endParaRPr lang="ru-RU" sz="1300"/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ЗНЗ</a:t>
                      </a:r>
                      <a:endParaRPr lang="ru-RU" sz="1300"/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Номер моб. телефона</a:t>
                      </a:r>
                      <a:endParaRPr lang="ru-RU" sz="1300"/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Е-</a:t>
                      </a: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mail</a:t>
                      </a:r>
                      <a:endParaRPr lang="en-US" sz="1300"/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2E9"/>
                    </a:solidFill>
                  </a:tcPr>
                </a:tc>
              </a:tr>
              <a:tr h="268334">
                <a:tc>
                  <a:txBody>
                    <a:bodyPr/>
                    <a:lstStyle/>
                    <a:p>
                      <a:pPr fontAlgn="t"/>
                      <a:r>
                        <a:rPr lang="ru-RU" sz="1300"/>
                        <a:t> </a:t>
                      </a:r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4D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/>
                        <a:t> </a:t>
                      </a:r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4D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/>
                        <a:t> </a:t>
                      </a:r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4D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/>
                        <a:t> </a:t>
                      </a:r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4D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/>
                        <a:t> </a:t>
                      </a:r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4D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/>
                        <a:t> </a:t>
                      </a:r>
                    </a:p>
                  </a:txBody>
                  <a:tcPr marL="68804" marR="68804" marT="34402" marB="34402">
                    <a:lnL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D8B25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4D1"/>
                    </a:solidFill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628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900" b="1" i="0" u="none" strike="noStrike" cap="none" normalizeH="0" baseline="0" dirty="0" smtClean="0">
                <a:ln>
                  <a:noFill/>
                </a:ln>
                <a:solidFill>
                  <a:srgbClr val="916501"/>
                </a:solidFill>
                <a:effectLst/>
                <a:latin typeface="Calibri" pitchFamily="34" charset="0"/>
                <a:cs typeface="Arial" pitchFamily="34" charset="0"/>
              </a:rPr>
              <a:t>КООРДИНАТОР КОНКУРСУ «БОБЕР»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rgbClr val="4B4545"/>
                </a:solidFill>
                <a:effectLst/>
                <a:latin typeface="Calibri" pitchFamily="34" charset="0"/>
                <a:cs typeface="Arial" pitchFamily="34" charset="0"/>
              </a:rPr>
              <a:t>kh.beaver.2015@gmail.com</a:t>
            </a:r>
            <a:endParaRPr kumimoji="0" lang="ru-RU" sz="3100" b="0" i="0" u="none" strike="noStrike" cap="none" normalizeH="0" baseline="0" dirty="0" smtClean="0">
              <a:ln>
                <a:noFill/>
              </a:ln>
              <a:solidFill>
                <a:srgbClr val="4B4545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rgbClr val="4B4545"/>
                </a:solidFill>
                <a:effectLst/>
                <a:latin typeface="Calibri" pitchFamily="34" charset="0"/>
                <a:cs typeface="Arial" pitchFamily="34" charset="0"/>
              </a:rPr>
              <a:t>До 20 </a:t>
            </a:r>
            <a:r>
              <a:rPr kumimoji="0" lang="ru-RU" sz="3100" b="0" i="0" u="none" strike="noStrike" cap="none" normalizeH="0" baseline="0" dirty="0" err="1" smtClean="0">
                <a:ln>
                  <a:noFill/>
                </a:ln>
                <a:solidFill>
                  <a:srgbClr val="4B4545"/>
                </a:solidFill>
                <a:effectLst/>
                <a:latin typeface="Calibri" pitchFamily="34" charset="0"/>
                <a:cs typeface="Arial" pitchFamily="34" charset="0"/>
              </a:rPr>
              <a:t>вересня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rgbClr val="4B4545"/>
                </a:solidFill>
                <a:effectLst/>
                <a:latin typeface="Calibri" pitchFamily="34" charset="0"/>
                <a:cs typeface="Arial" pitchFamily="34" charset="0"/>
              </a:rPr>
              <a:t>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494</Words>
  <Application>Microsoft Office PowerPoint</Application>
  <PresentationFormat>Экран (4:3)</PresentationFormat>
  <Paragraphs>162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2016-08-26T19:08:05Z</dcterms:created>
  <dcterms:modified xsi:type="dcterms:W3CDTF">2016-08-29T07:04:17Z</dcterms:modified>
</cp:coreProperties>
</file>