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embeddedFontLst>
    <p:embeddedFont>
      <p:font typeface="Palatino Linotyp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alatinoLinotype-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PalatinoLinotype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PalatinoLinotype-bold.fntdata"/><Relationship Id="rId6" Type="http://schemas.openxmlformats.org/officeDocument/2006/relationships/slide" Target="slides/slide2.xml"/><Relationship Id="rId18" Type="http://schemas.openxmlformats.org/officeDocument/2006/relationships/font" Target="fonts/PalatinoLinotype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x="685800" y="1122362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628650" y="133083"/>
            <a:ext cx="7886698" cy="1047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 rot="5400000">
            <a:off x="2118518" y="-219867"/>
            <a:ext cx="4906962" cy="7886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 rot="5400000">
            <a:off x="4623594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628650" y="133083"/>
            <a:ext cx="7886698" cy="1047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628650" y="1270000"/>
            <a:ext cx="7886698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623887" y="1709741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23887" y="4589466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628650" y="133083"/>
            <a:ext cx="7886698" cy="1047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629841" y="365128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3" type="body"/>
          </p:nvPr>
        </p:nvSpPr>
        <p:spPr>
          <a:xfrm>
            <a:off x="4629151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4" type="body"/>
          </p:nvPr>
        </p:nvSpPr>
        <p:spPr>
          <a:xfrm>
            <a:off x="4629151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628650" y="133083"/>
            <a:ext cx="7886698" cy="1047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3887391" y="987428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4" name="Shape 64"/>
          <p:cNvSpPr/>
          <p:nvPr>
            <p:ph idx="2" type="pic"/>
          </p:nvPr>
        </p:nvSpPr>
        <p:spPr>
          <a:xfrm>
            <a:off x="3887391" y="987428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idx="1" type="body"/>
          </p:nvPr>
        </p:nvSpPr>
        <p:spPr>
          <a:xfrm>
            <a:off x="628650" y="1270000"/>
            <a:ext cx="7886698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028950" y="6356353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" name="Shape 11"/>
          <p:cNvSpPr txBox="1"/>
          <p:nvPr>
            <p:ph type="title"/>
          </p:nvPr>
        </p:nvSpPr>
        <p:spPr>
          <a:xfrm>
            <a:off x="628650" y="133083"/>
            <a:ext cx="7886698" cy="1047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10358"/>
            <a:ext cx="9291144" cy="696835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3115372" y="4947860"/>
            <a:ext cx="6226336" cy="7883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Palatino Linotype"/>
              <a:buNone/>
            </a:pPr>
            <a:r>
              <a:rPr b="1" i="0" lang="uk-UA" sz="4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Педагогіка партнерства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Palatino Linotype"/>
              <a:buNone/>
            </a:pPr>
            <a:r>
              <a:rPr b="1" i="0" lang="uk-UA" sz="4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як етичний концепт та основа формування інноваційного 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SzPct val="25000"/>
              <a:buFont typeface="Palatino Linotype"/>
              <a:buNone/>
            </a:pPr>
            <a:r>
              <a:rPr b="1" i="0" lang="uk-UA" sz="4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освітнього простору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630193" y="243526"/>
            <a:ext cx="8155459" cy="1128074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МОДЕЛЬ ВЗАЄМОДІЇ </a:t>
            </a:r>
          </a:p>
        </p:txBody>
      </p:sp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7635" y="1606378"/>
            <a:ext cx="6884515" cy="449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2545492" y="268237"/>
            <a:ext cx="6351372" cy="94272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ВАЖЛИВО 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408669" y="1334529"/>
            <a:ext cx="709277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діалог і багатостороння комунікація між учнями, учителями та батьками має змінити односторонню авторитарну комунікацію вчитель – учень; 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1458095" y="3080777"/>
            <a:ext cx="6647935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учитель має бути другом</a:t>
            </a:r>
            <a:r>
              <a:rPr lang="uk-UA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1408669" y="3818230"/>
            <a:ext cx="6425514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родина активно залучена до побудови освітнього процесу</a:t>
            </a:r>
            <a:r>
              <a:rPr lang="uk-UA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2545491" y="4882807"/>
            <a:ext cx="6598508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школа має ініціювати нову, глибшу залученість родини до побудови індивідуальної освітньої траєкторії дитини</a:t>
            </a:r>
          </a:p>
        </p:txBody>
      </p:sp>
      <p:pic>
        <p:nvPicPr>
          <p:cNvPr descr="main_img.jpg" id="155" name="Shape 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40313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/>
        </p:nvSpPr>
        <p:spPr>
          <a:xfrm>
            <a:off x="0" y="0"/>
            <a:ext cx="8881241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48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Рекомендації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48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для класного керівника</a:t>
            </a:r>
          </a:p>
        </p:txBody>
      </p:sp>
      <p:sp>
        <p:nvSpPr>
          <p:cNvPr id="161" name="Shape 161"/>
          <p:cNvSpPr/>
          <p:nvPr/>
        </p:nvSpPr>
        <p:spPr>
          <a:xfrm>
            <a:off x="1061545" y="1689751"/>
            <a:ext cx="7945820" cy="4770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alatino Linotype"/>
              <a:buChar char="•"/>
            </a:pP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домагатися того, щоб і </a:t>
            </a:r>
            <a:r>
              <a:rPr b="1" i="1" lang="uk-UA" sz="280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діти і батьки розуміли значення тих вимог</a:t>
            </a: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, які школа ставить перед сім'єю;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alatino Linotype"/>
              <a:buChar char="•"/>
            </a:pP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дбати про  </a:t>
            </a:r>
            <a:r>
              <a:rPr b="1" i="1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розумність та посильність</a:t>
            </a: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завдань, які педагог  пропонує для виконання батькам і дітям;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3538" lvl="0" marL="71913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alatino Linotype"/>
              <a:buChar char="•"/>
            </a:pP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давати </a:t>
            </a:r>
            <a:r>
              <a:rPr b="1" i="1" lang="uk-UA" sz="280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можливість проявляти ініціативу </a:t>
            </a: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і підтримувати батьків у всіх починаннях, що стосуються класу й   </a:t>
            </a:r>
          </a:p>
          <a:p>
            <a:pPr indent="-363538" lvl="0" marL="71913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alatino Linotype"/>
              <a:buChar char="•"/>
            </a:pPr>
            <a:r>
              <a:rPr lang="uk-UA" sz="2800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      </a:t>
            </a:r>
            <a:r>
              <a:rPr b="0" i="0" lang="uk-UA" sz="28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школи</a:t>
            </a:r>
            <a:r>
              <a:rPr b="0" i="0" lang="uk-UA" sz="16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379684" y="1330440"/>
            <a:ext cx="8627682" cy="28623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44450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1" lang="uk-UA" sz="36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Якщо твої наміри на рік – сій жито,</a:t>
            </a:r>
          </a:p>
          <a:p>
            <a:pPr indent="44450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1" lang="uk-UA" sz="36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на десятиліття – саджай дерево,</a:t>
            </a:r>
          </a:p>
          <a:p>
            <a:pPr indent="44450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1" lang="uk-UA" sz="36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на віки – виховуй дітей</a:t>
            </a:r>
          </a:p>
          <a:p>
            <a:pPr indent="44450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C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44450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i="1" lang="uk-UA" sz="3600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Народна мудрість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 flipH="1">
            <a:off x="1145625" y="739750"/>
            <a:ext cx="7098896" cy="501675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4445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alatino Linotype"/>
              <a:buNone/>
            </a:pPr>
            <a:r>
              <a:rPr b="0" i="0" lang="uk-UA" sz="2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«Метою повної загальної середньої освіти є </a:t>
            </a:r>
            <a:r>
              <a:rPr b="1" i="0" lang="uk-UA" sz="2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різнобічний розвиток, виховання і соціалізація особистості</a:t>
            </a:r>
            <a:r>
              <a:rPr b="0" i="0" lang="uk-UA" sz="2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, яка усвідомлює себе громадянином України,</a:t>
            </a:r>
            <a:r>
              <a:rPr b="1" i="0" lang="uk-UA" sz="2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здатна до життя в суспільстві та цивілізованої взаємодії з природою,</a:t>
            </a:r>
            <a:r>
              <a:rPr b="0" i="0" lang="uk-UA" sz="2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має прагнення до самовдосконалення і навчання впродовж життя, </a:t>
            </a:r>
            <a:r>
              <a:rPr b="1" i="0" lang="uk-UA" sz="28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готова до свідомого життєвого вибору та самореалізації, трудової діяльності та громадянської активності</a:t>
            </a:r>
            <a:r>
              <a:rPr b="0" i="0" lang="uk-UA" sz="2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» </a:t>
            </a:r>
          </a:p>
          <a:p>
            <a:pPr indent="444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444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alatino Linotype"/>
              <a:buNone/>
            </a:pPr>
            <a:r>
              <a:rPr b="0" i="0" lang="uk-UA" sz="2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Проект Закону України «Про освіту»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716691" y="1581663"/>
            <a:ext cx="8303740" cy="29854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54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Базовий принцип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54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Нової школи – 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4000" u="sng" cap="none" strike="noStrike">
              <a:solidFill>
                <a:srgbClr val="C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4000" u="sng" cap="none" strike="noStrike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«ПЕДАГОГІКА ПАРТНЕРСТВА»</a:t>
            </a:r>
            <a:r>
              <a:rPr b="1" i="0" lang="uk-UA" sz="40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</a:p>
        </p:txBody>
      </p:sp>
      <p:pic>
        <p:nvPicPr>
          <p:cNvPr descr="main_img.jpg"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2221" y="339167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/>
        </p:nvSpPr>
        <p:spPr>
          <a:xfrm>
            <a:off x="1161534" y="1112108"/>
            <a:ext cx="7673544" cy="50167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40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Педагогіка партнерства </a:t>
            </a:r>
            <a:r>
              <a:rPr b="1" i="0" lang="uk-UA" sz="40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–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40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напрям педагогіки – 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i="0" sz="4000" u="none" cap="none" strike="noStrike">
              <a:solidFill>
                <a:srgbClr val="C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4000" u="none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b="1" i="0" lang="uk-UA" sz="40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система методів і прийомів виховання і навчання на </a:t>
            </a:r>
            <a:r>
              <a:rPr b="1" i="0" lang="uk-UA" sz="40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засадах гуманізму та творчого підходу до розвитку особистості</a:t>
            </a:r>
          </a:p>
        </p:txBody>
      </p:sp>
      <p:pic>
        <p:nvPicPr>
          <p:cNvPr descr="Bigstock_d_red_exclamation_mark_on_whi_18984152.jpg"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990" y="172994"/>
            <a:ext cx="1392194" cy="1853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/>
        </p:nvSpPr>
        <p:spPr>
          <a:xfrm>
            <a:off x="1186249" y="185352"/>
            <a:ext cx="7784756" cy="59708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53340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4000" u="sng" cap="none" strike="noStrike">
                <a:solidFill>
                  <a:srgbClr val="C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Сутність педагогіки партнерства </a:t>
            </a:r>
          </a:p>
          <a:p>
            <a:pPr indent="53340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sng" cap="none" strike="noStrike">
              <a:solidFill>
                <a:srgbClr val="C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-демократичне та гуманне  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ставлення до дитини,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забезпечення їй права на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вибір, на власну гідність, на 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повагу,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- права бути такою, якою вона      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є, а не такою, якою хоче її   </a:t>
            </a:r>
          </a:p>
          <a:p>
            <a:pPr indent="53340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uk-UA" sz="3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бачити вчитель</a:t>
            </a:r>
          </a:p>
        </p:txBody>
      </p:sp>
      <p:pic>
        <p:nvPicPr>
          <p:cNvPr descr="Bigstock_d_red_exclamation_mark_on_whi_18984152.jpg" id="109" name="Shape 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764" y="210064"/>
            <a:ext cx="1178725" cy="15693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 rot="-620341">
            <a:off x="289531" y="858962"/>
            <a:ext cx="8828059" cy="2048643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Основні ідеї </a:t>
            </a:r>
            <a:b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</a:br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педагогіки партнерства: 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2051221" y="3429800"/>
            <a:ext cx="6944498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повага</a:t>
            </a:r>
            <a:r>
              <a:rPr b="1" i="0" lang="uk-UA" sz="3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до особистості</a:t>
            </a:r>
            <a:r>
              <a:rPr b="1" i="0" lang="uk-UA" sz="3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;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2051221" y="4418341"/>
            <a:ext cx="7092779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доброзичливість і позитивне ставлення;</a:t>
            </a:r>
          </a:p>
        </p:txBody>
      </p:sp>
      <p:pic>
        <p:nvPicPr>
          <p:cNvPr descr="main_img.jpg" id="117" name="Shape 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550" y="203243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 rot="-620341">
            <a:off x="230185" y="777952"/>
            <a:ext cx="8828059" cy="17543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Основні ідеї </a:t>
            </a:r>
            <a:b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</a:br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педагогіки партнерства: 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2075934" y="2897425"/>
            <a:ext cx="6487297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довіра у відносинах і стосунках;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2051221" y="4418341"/>
            <a:ext cx="6487297" cy="2123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діалог –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взаємодія </a:t>
            </a:r>
            <a:r>
              <a:rPr b="1" i="0" lang="uk-UA" sz="4400" u="none" cap="none" strike="noStrike">
                <a:solidFill>
                  <a:srgbClr val="00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–</a:t>
            </a:r>
            <a:r>
              <a:rPr b="1" i="0" lang="uk-UA" sz="4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44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   взаємоповага;</a:t>
            </a:r>
          </a:p>
        </p:txBody>
      </p:sp>
      <p:pic>
        <p:nvPicPr>
          <p:cNvPr descr="main_img.jpg" id="125" name="Shape 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550" y="203243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 rot="-620341">
            <a:off x="315941" y="1150891"/>
            <a:ext cx="8828059" cy="17543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Основні ідеї </a:t>
            </a:r>
            <a:b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</a:br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педагогіки партнерства: 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2273641" y="3243416"/>
            <a:ext cx="7092779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40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розподілене лідерство (право вибору та відповідальність за нього, горизонтальність зв’язків);</a:t>
            </a:r>
          </a:p>
        </p:txBody>
      </p:sp>
      <p:pic>
        <p:nvPicPr>
          <p:cNvPr descr="main_img.jpg" id="132" name="Shape 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550" y="203243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 rot="-620341">
            <a:off x="315941" y="1150891"/>
            <a:ext cx="8828059" cy="175432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Основні ідеї </a:t>
            </a:r>
            <a:b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</a:br>
            <a:r>
              <a:rPr b="1" i="0">
                <a:ln>
                  <a:noFill/>
                </a:ln>
                <a:solidFill>
                  <a:srgbClr val="C00000"/>
                </a:solidFill>
                <a:latin typeface="Palatino Linotype"/>
              </a:rPr>
              <a:t>педагогіки партнерства: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2051221" y="3478194"/>
            <a:ext cx="7092779" cy="2554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400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принципи соціального партнерства (рівність сторін, добровільність прийняття зобов’язань)</a:t>
            </a:r>
          </a:p>
        </p:txBody>
      </p:sp>
      <p:pic>
        <p:nvPicPr>
          <p:cNvPr descr="main_img.jpg" id="139" name="Shape 1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550" y="203243"/>
            <a:ext cx="2049292" cy="126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