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5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A5BF9-8A00-43D2-BD5D-848D9377B744}" type="datetimeFigureOut">
              <a:rPr lang="uk-UA" smtClean="0"/>
              <a:t>27.04.2016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5919C-CC26-4863-88F9-041CFF26C66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A5BF9-8A00-43D2-BD5D-848D9377B744}" type="datetimeFigureOut">
              <a:rPr lang="uk-UA" smtClean="0"/>
              <a:t>27.04.2016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5919C-CC26-4863-88F9-041CFF26C66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A5BF9-8A00-43D2-BD5D-848D9377B744}" type="datetimeFigureOut">
              <a:rPr lang="uk-UA" smtClean="0"/>
              <a:t>27.04.2016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5919C-CC26-4863-88F9-041CFF26C66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A5BF9-8A00-43D2-BD5D-848D9377B744}" type="datetimeFigureOut">
              <a:rPr lang="uk-UA" smtClean="0"/>
              <a:t>27.04.2016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5919C-CC26-4863-88F9-041CFF26C66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A5BF9-8A00-43D2-BD5D-848D9377B744}" type="datetimeFigureOut">
              <a:rPr lang="uk-UA" smtClean="0"/>
              <a:t>27.04.2016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5919C-CC26-4863-88F9-041CFF26C66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A5BF9-8A00-43D2-BD5D-848D9377B744}" type="datetimeFigureOut">
              <a:rPr lang="uk-UA" smtClean="0"/>
              <a:t>27.04.2016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5919C-CC26-4863-88F9-041CFF26C66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A5BF9-8A00-43D2-BD5D-848D9377B744}" type="datetimeFigureOut">
              <a:rPr lang="uk-UA" smtClean="0"/>
              <a:t>27.04.2016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5919C-CC26-4863-88F9-041CFF26C66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A5BF9-8A00-43D2-BD5D-848D9377B744}" type="datetimeFigureOut">
              <a:rPr lang="uk-UA" smtClean="0"/>
              <a:t>27.04.2016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5919C-CC26-4863-88F9-041CFF26C66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A5BF9-8A00-43D2-BD5D-848D9377B744}" type="datetimeFigureOut">
              <a:rPr lang="uk-UA" smtClean="0"/>
              <a:t>27.04.2016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5919C-CC26-4863-88F9-041CFF26C66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A5BF9-8A00-43D2-BD5D-848D9377B744}" type="datetimeFigureOut">
              <a:rPr lang="uk-UA" smtClean="0"/>
              <a:t>27.04.2016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5919C-CC26-4863-88F9-041CFF26C66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A5BF9-8A00-43D2-BD5D-848D9377B744}" type="datetimeFigureOut">
              <a:rPr lang="uk-UA" smtClean="0"/>
              <a:t>27.04.2016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5919C-CC26-4863-88F9-041CFF26C665}" type="slidenum">
              <a:rPr lang="uk-UA" smtClean="0"/>
              <a:t>‹#›</a:t>
            </a:fld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DEA5BF9-8A00-43D2-BD5D-848D9377B744}" type="datetimeFigureOut">
              <a:rPr lang="uk-UA" smtClean="0"/>
              <a:t>27.04.2016</a:t>
            </a:fld>
            <a:endParaRPr lang="uk-UA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AF5919C-CC26-4863-88F9-041CFF26C665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352928" cy="295631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Підвищення якості знань учнів в умовах сучасного уроку інформатики</a:t>
            </a:r>
            <a:endParaRPr lang="uk-UA" dirty="0"/>
          </a:p>
        </p:txBody>
      </p:sp>
      <p:pic>
        <p:nvPicPr>
          <p:cNvPr id="5" name="Рисунок 4" descr="smiley677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933056"/>
            <a:ext cx="3024336" cy="2283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668288"/>
            <a:ext cx="828092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– 1985-1991 - у школах вводиться предмет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“основи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інформатики та обчислювальної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техніки”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, відбувається навчання під лозунгом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“програмування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- друга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грамотність”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;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– 1991-2001 - поступовий перехід від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“математичної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інформатики”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до інформатики як загальношкільного предмету практичної спрямованості, мета якого - ознайомити учнів з можливостями інформаційних технологій та їх застосуванням;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– 2001-2012 - розширення шкільної інформатики курсами за вибором, введення факультативів в середній школі та експериментальних програм у початковій;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– 2013 - впровадження нового державного стандарту базової і повної загальної середньої освіти, відповідність змісту навчання інформатики сучасним потребам учнів та суспільства для навчання та виховання розвиненої особистості.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76672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Етапи впровадження курсу інформатики в загальноосвітніх школах України: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67544" y="764704"/>
            <a:ext cx="835292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mic Sans MS" pitchFamily="66" charset="0"/>
              <a:buChar char="–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наявність певних освітніх, виховних і розвивальних завдань;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mic Sans MS" pitchFamily="66" charset="0"/>
              <a:buChar char="–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добір конкретного навчального матеріалу і рівнів його засвоєння відповідно до поставлених завдань;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mic Sans MS" pitchFamily="66" charset="0"/>
              <a:buChar char="–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досягнення поставлених цілей шляхом добору відповідних засобів і методів навчання;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mic Sans MS" pitchFamily="66" charset="0"/>
              <a:buChar char="–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організація відповідної навчальної діяльності учнів.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60648"/>
            <a:ext cx="46007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prstClr val="black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Характерні ознаки </a:t>
            </a:r>
            <a:r>
              <a:rPr lang="uk-UA" sz="2800" dirty="0" smtClean="0">
                <a:solidFill>
                  <a:prstClr val="black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уроку: </a:t>
            </a:r>
            <a:endParaRPr lang="uk-UA" sz="2800" dirty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23528" y="4159211"/>
            <a:ext cx="8820472" cy="18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mic Sans MS" pitchFamily="66" charset="0"/>
              <a:buChar char="–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пізнавальний,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mic Sans MS" pitchFamily="66" charset="0"/>
              <a:buChar char="–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розвивальний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omic Sans MS" pitchFamily="66" charset="0"/>
              <a:buChar char="–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виховний.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005064"/>
            <a:ext cx="8820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prstClr val="black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Мета уроку поєднує три взаємопов'язані аспекти:</a:t>
            </a:r>
          </a:p>
        </p:txBody>
      </p:sp>
      <p:pic>
        <p:nvPicPr>
          <p:cNvPr id="8" name="Рисунок 7" descr="___20110808_179421928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4509120"/>
            <a:ext cx="1872208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23528" y="3356992"/>
            <a:ext cx="820891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1)   демонстрація;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2)   фронтальна практична робота;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3)   лабораторна робота;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4)   практикум;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5)   навчально-дослідницька робота (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робота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над проектом);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6)   контрольна або самостійна робота;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7)   екскурсія.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564904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solidFill>
                  <a:prstClr val="black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Класифікація уроків за способами використання комп'ютера: </a:t>
            </a:r>
            <a:endParaRPr lang="uk-UA" sz="2800" dirty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88640"/>
            <a:ext cx="55002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>
                <a:latin typeface="Comic Sans MS" pitchFamily="66" charset="0"/>
              </a:rPr>
              <a:t>Класифікація за метою </a:t>
            </a:r>
            <a:r>
              <a:rPr lang="uk-UA" sz="2800" dirty="0" smtClean="0">
                <a:latin typeface="Comic Sans MS" pitchFamily="66" charset="0"/>
              </a:rPr>
              <a:t>уроку: </a:t>
            </a:r>
            <a:endParaRPr lang="uk-UA" sz="2800" dirty="0">
              <a:latin typeface="Comic Sans MS" pitchFamily="66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1520" y="620688"/>
            <a:ext cx="8749511" cy="1887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урок подання нових знань;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урок розвитку і закріплення навичок і умінь (тренувальний урок);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урок повторення, систематизації й узагальнення вивченого;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урок перевірки та оцінювання знань, умінь і навичок.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95536" y="755671"/>
            <a:ext cx="8280920" cy="604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1. Організаційний. 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2. Перевірка домашнього завдання. 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3. Актуалізація суб'єктивного досвіду учнів. 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4. Етап вивчення нових знань і способів діяльності. 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5. Первинна перевірка розуміння вивченого. 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6. Закріплення вивченого. 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7. Застосування вивченого. 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8. Узагальнення та систематизація. 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9. Контроль і самоконтроль. 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10.Корекція. 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11. Інструктаж щодо домашнього завдання. 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12. Підведення підсумків навчального заняття. 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13. Рефлексія.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32656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Можливий </a:t>
            </a:r>
            <a:r>
              <a:rPr lang="uk-UA" sz="2800" dirty="0">
                <a:solidFill>
                  <a:prstClr val="black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максимальний набір етапів уроку</a:t>
            </a:r>
            <a:endParaRPr lang="uk-U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536" y="908720"/>
            <a:ext cx="8143932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Закрита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форма:</a:t>
            </a: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вибір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однієї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правильної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відповіді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вибір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декількох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правильних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відповідей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вибір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альтернативної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відповіді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встановлення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відповідності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встановлення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послідовності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Відкрита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форма:</a:t>
            </a: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доповнення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твердження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запис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короткої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відповіді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(число,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вираз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, слово);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повне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пояснення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розгорнута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відповідь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логічно-послідовні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міркування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учнів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опорою 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теоретичні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положення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76672"/>
            <a:ext cx="52341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dirty="0" err="1" smtClean="0">
                <a:solidFill>
                  <a:prstClr val="black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Форми</a:t>
            </a:r>
            <a:r>
              <a:rPr lang="ru-RU" sz="2800" dirty="0" smtClean="0">
                <a:solidFill>
                  <a:prstClr val="black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тестових</a:t>
            </a:r>
            <a:r>
              <a:rPr lang="ru-RU" sz="2800" dirty="0">
                <a:solidFill>
                  <a:prstClr val="black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завдань</a:t>
            </a:r>
            <a:r>
              <a:rPr lang="ru-RU" sz="2800" dirty="0">
                <a:solidFill>
                  <a:prstClr val="black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solidFill>
                <a:prstClr val="black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" name="Рисунок 3" descr="scr_mytestx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2276872"/>
            <a:ext cx="3365767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191</TotalTime>
  <Words>334</Words>
  <Application>Microsoft Office PowerPoint</Application>
  <PresentationFormat>Экран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Підвищення якості знань учнів в умовах сучасного уроку інформатики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Dina</dc:creator>
  <cp:lastModifiedBy>Dina</cp:lastModifiedBy>
  <cp:revision>29</cp:revision>
  <dcterms:created xsi:type="dcterms:W3CDTF">2016-04-26T22:10:12Z</dcterms:created>
  <dcterms:modified xsi:type="dcterms:W3CDTF">2016-04-27T01:21:12Z</dcterms:modified>
</cp:coreProperties>
</file>