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</p:sldIdLst>
  <p:sldSz cy="6858000" cx="9144000"/>
  <p:notesSz cx="6858000" cy="9144000"/>
  <p:embeddedFontLst>
    <p:embeddedFont>
      <p:font typeface="Rambla"/>
      <p:regular r:id="rId42"/>
      <p:bold r:id="rId43"/>
      <p:italic r:id="rId44"/>
      <p:boldItalic r:id="rId4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20" Type="http://schemas.openxmlformats.org/officeDocument/2006/relationships/slide" Target="slides/slide16.xml"/><Relationship Id="rId42" Type="http://schemas.openxmlformats.org/officeDocument/2006/relationships/font" Target="fonts/Rambla-regular.fntdata"/><Relationship Id="rId41" Type="http://schemas.openxmlformats.org/officeDocument/2006/relationships/slide" Target="slides/slide37.xml"/><Relationship Id="rId22" Type="http://schemas.openxmlformats.org/officeDocument/2006/relationships/slide" Target="slides/slide18.xml"/><Relationship Id="rId44" Type="http://schemas.openxmlformats.org/officeDocument/2006/relationships/font" Target="fonts/Rambla-italic.fntdata"/><Relationship Id="rId21" Type="http://schemas.openxmlformats.org/officeDocument/2006/relationships/slide" Target="slides/slide17.xml"/><Relationship Id="rId43" Type="http://schemas.openxmlformats.org/officeDocument/2006/relationships/font" Target="fonts/Rambla-bold.fntdata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45" Type="http://schemas.openxmlformats.org/officeDocument/2006/relationships/font" Target="fonts/Rambla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slide" Target="slides/slide31.xml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37" Type="http://schemas.openxmlformats.org/officeDocument/2006/relationships/slide" Target="slides/slide33.xml"/><Relationship Id="rId14" Type="http://schemas.openxmlformats.org/officeDocument/2006/relationships/slide" Target="slides/slide10.xml"/><Relationship Id="rId36" Type="http://schemas.openxmlformats.org/officeDocument/2006/relationships/slide" Target="slides/slide32.xml"/><Relationship Id="rId17" Type="http://schemas.openxmlformats.org/officeDocument/2006/relationships/slide" Target="slides/slide13.xml"/><Relationship Id="rId39" Type="http://schemas.openxmlformats.org/officeDocument/2006/relationships/slide" Target="slides/slide35.xml"/><Relationship Id="rId16" Type="http://schemas.openxmlformats.org/officeDocument/2006/relationships/slide" Target="slides/slide12.xml"/><Relationship Id="rId38" Type="http://schemas.openxmlformats.org/officeDocument/2006/relationships/slide" Target="slides/slide34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har char="●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Char char="○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Char char="■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Char char="●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Char char="○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Char char="■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Char char="●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Char char="○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Char char="■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uk-UA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0" name="Shape 19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9" name="Shape 19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7" name="Shape 20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2" name="Shape 21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1" name="Shape 22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1" name="Shape 23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7" name="Shape 23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7" name="Shape 24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5" name="Shape 25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0" name="Shape 26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2" name="Shape 9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6" name="Shape 26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1" name="Shape 27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6" name="Shape 27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2" name="Shape 28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9" name="Shape 28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94" name="Shape 2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uk-UA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Ключові компетентності – ті, яких кожен потребує для особистої реалізації, активної громадянської позиції, працевлаштування і які здатні забезпечити життєвий успіх молоді у суспільстві знань.</a:t>
            </a:r>
          </a:p>
        </p:txBody>
      </p:sp>
      <p:sp>
        <p:nvSpPr>
          <p:cNvPr id="295" name="Shape 295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0" name="Shape 30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6" name="Shape 30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2" name="Shape 31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9" name="Shape 31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4" name="Shape 11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5" name="Shape 32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0" name="Shape 33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7" name="Shape 33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4" name="Shape 34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50" name="Shape 3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Shape 351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7" name="Shape 35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3" name="Shape 36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4" name="Shape 37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5" name="Shape 12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1" name="Shape 13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6" name="Shape 16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3" name="Shape 17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8" name="Shape 17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3" name="Shape 18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Титульный слайд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640"/>
              </a:spcBef>
              <a:buClr>
                <a:srgbClr val="888888"/>
              </a:buClr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spcBef>
                <a:spcPts val="560"/>
              </a:spcBef>
              <a:buClr>
                <a:srgbClr val="888888"/>
              </a:buClr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spcBef>
                <a:spcPts val="480"/>
              </a:spcBef>
              <a:buClr>
                <a:srgbClr val="888888"/>
              </a:buClr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uk-UA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Заголовок и вертикальный текст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4" name="Shape 74"/>
          <p:cNvSpPr txBox="1"/>
          <p:nvPr>
            <p:ph idx="1" type="body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Вертикальный заголовок и текст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0" name="Shape 80"/>
          <p:cNvSpPr txBox="1"/>
          <p:nvPr>
            <p:ph idx="1" type="body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Пустой слайд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uk-UA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Заголовок и объект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Заголовок раздела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360"/>
              </a:spcBef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Два объекта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Сравнение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Только заголовок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5" name="Shape 55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Объект с подписью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Рисунок с подписью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7" name="Shape 67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40"/>
              </a:spcBef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56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48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1">
            <a:alphaModFix/>
          </a:blip>
          <a:stretch>
            <a:fillRect b="-16998" l="0" r="0" t="-16997"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uk-UA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ppt/slides/slide37.xml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9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8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0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hyperlink" Target="about:blank" TargetMode="Externa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hyperlink" Target="http://tab1.docx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hyperlink" Target="about:blank" TargetMode="Externa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hyperlink" Target="http://ppt/slides/slide11.xml" TargetMode="External"/><Relationship Id="rId4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ctrTitle"/>
          </p:nvPr>
        </p:nvSpPr>
        <p:spPr>
          <a:xfrm>
            <a:off x="755575" y="836712"/>
            <a:ext cx="7846640" cy="1658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Rambla"/>
              <a:buNone/>
            </a:pPr>
            <a:r>
              <a:rPr b="0" i="0" lang="uk-UA" sz="3959" u="none" cap="none" strike="noStrike">
                <a:solidFill>
                  <a:schemeClr val="dk1"/>
                </a:solidFill>
                <a:latin typeface="Rambla"/>
                <a:ea typeface="Rambla"/>
                <a:cs typeface="Rambla"/>
                <a:sym typeface="Rambla"/>
              </a:rPr>
              <a:t>"Визначення практичних кроків реалізації Концепції Нової української школи"</a:t>
            </a:r>
          </a:p>
        </p:txBody>
      </p:sp>
      <p:sp>
        <p:nvSpPr>
          <p:cNvPr id="89" name="Shape 89"/>
          <p:cNvSpPr txBox="1"/>
          <p:nvPr>
            <p:ph idx="1" type="subTitle"/>
          </p:nvPr>
        </p:nvSpPr>
        <p:spPr>
          <a:xfrm>
            <a:off x="2555775" y="4869160"/>
            <a:ext cx="6400799" cy="12961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rgbClr val="262626"/>
              </a:buClr>
              <a:buSzPct val="25000"/>
              <a:buFont typeface="Arial"/>
              <a:buNone/>
            </a:pPr>
            <a:r>
              <a:rPr b="0" i="0" lang="uk-UA" sz="3200" u="none" cap="none" strike="noStrik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Василенко  Юлія Миколаївна, викладач секції  інформатизації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/>
          <p:nvPr/>
        </p:nvSpPr>
        <p:spPr>
          <a:xfrm>
            <a:off x="448752" y="404663"/>
            <a:ext cx="45720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Педагогіка партнерства: </a:t>
            </a:r>
            <a:r>
              <a:rPr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співпраця між учителем, учнем і батьками, які мають стати рівноправними учасниками освітнього процесу.</a:t>
            </a:r>
          </a:p>
        </p:txBody>
      </p:sp>
      <p:sp>
        <p:nvSpPr>
          <p:cNvPr id="193" name="Shape 193"/>
          <p:cNvSpPr/>
          <p:nvPr/>
        </p:nvSpPr>
        <p:spPr>
          <a:xfrm>
            <a:off x="4572000" y="5384723"/>
            <a:ext cx="45720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Автономія школи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Школи зможуть самостійно формувати освітні програми, складати навчальні плани і програми з навчальних предметів.</a:t>
            </a:r>
          </a:p>
        </p:txBody>
      </p:sp>
      <p:sp>
        <p:nvSpPr>
          <p:cNvPr id="194" name="Shape 194"/>
          <p:cNvSpPr/>
          <p:nvPr/>
        </p:nvSpPr>
        <p:spPr>
          <a:xfrm>
            <a:off x="448752" y="3614398"/>
            <a:ext cx="4572000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Серед методів навчання: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ігри, 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соціальні, дослідницькі проекти, експерименти, 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групові завдання.</a:t>
            </a:r>
          </a:p>
        </p:txBody>
      </p:sp>
      <p:sp>
        <p:nvSpPr>
          <p:cNvPr id="195" name="Shape 195"/>
          <p:cNvSpPr/>
          <p:nvPr/>
        </p:nvSpPr>
        <p:spPr>
          <a:xfrm>
            <a:off x="4572000" y="2414069"/>
            <a:ext cx="45720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Свобода вчителя: </a:t>
            </a:r>
            <a:r>
              <a:rPr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зможе готувати власні авторські навчальні програми, обирати підручники, методи, стратегії, засоби навчання. </a:t>
            </a:r>
          </a:p>
        </p:txBody>
      </p:sp>
      <p:sp>
        <p:nvSpPr>
          <p:cNvPr id="196" name="Shape 196"/>
          <p:cNvSpPr/>
          <p:nvPr/>
        </p:nvSpPr>
        <p:spPr>
          <a:xfrm>
            <a:off x="4283967" y="1916831"/>
            <a:ext cx="4572000" cy="36933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«Так» — інклюзивній освіті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Для учнів з особливими потребами створять умови для навчання спільно з однолітками.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Для таких дітей буде запроваджено індивідуальні програми розвитку, включаючи корекційно-реабілітаційні заходи, психолого-педагогічний супровід.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Більше математики і хімії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Особлива увага вивченню природничих наук.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" name="Shape 201"/>
          <p:cNvGrpSpPr/>
          <p:nvPr/>
        </p:nvGrpSpPr>
        <p:grpSpPr>
          <a:xfrm>
            <a:off x="203983" y="204517"/>
            <a:ext cx="973791" cy="1309686"/>
            <a:chOff x="610383" y="1377155"/>
            <a:chExt cx="973791" cy="1309686"/>
          </a:xfrm>
        </p:grpSpPr>
        <p:sp>
          <p:nvSpPr>
            <p:cNvPr id="202" name="Shape 202"/>
            <p:cNvSpPr/>
            <p:nvPr/>
          </p:nvSpPr>
          <p:spPr>
            <a:xfrm>
              <a:off x="610383" y="1377155"/>
              <a:ext cx="973791" cy="1309686"/>
            </a:xfrm>
            <a:prstGeom prst="roundRect">
              <a:avLst>
                <a:gd fmla="val 16667" name="adj"/>
              </a:avLst>
            </a:prstGeom>
            <a:solidFill>
              <a:srgbClr val="938953"/>
            </a:solidFill>
            <a:ln cap="flat" cmpd="sng" w="254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>
              <a:off x="657920" y="1424692"/>
              <a:ext cx="878717" cy="12146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8100" lIns="236200" rIns="236200" tIns="1181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uk-UA" sz="6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2</a:t>
              </a:r>
            </a:p>
          </p:txBody>
        </p:sp>
      </p:grpSp>
      <p:sp>
        <p:nvSpPr>
          <p:cNvPr id="204" name="Shape 204"/>
          <p:cNvSpPr/>
          <p:nvPr/>
        </p:nvSpPr>
        <p:spPr>
          <a:xfrm>
            <a:off x="1475655" y="1052736"/>
            <a:ext cx="7110536" cy="4801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Arial"/>
              <a:buChar char="•"/>
            </a:pPr>
            <a:r>
              <a:rPr b="1" lang="uk-UA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ОНОВЛЕННЯ ЗМІСТУ: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Noto Sans Symbols"/>
              <a:buChar char="▪"/>
            </a:pPr>
            <a:r>
              <a:rPr lang="uk-UA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розроблено основи нового Державного стандарту початкової освіти;</a:t>
            </a:r>
          </a:p>
          <a:p>
            <a:pPr indent="-285750" lvl="0" marL="28575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Noto Sans Symbols"/>
              <a:buChar char="▪"/>
            </a:pPr>
            <a:r>
              <a:rPr lang="uk-UA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розроблено та схвалено у першому читанні законопроект «Про освіту»;</a:t>
            </a:r>
          </a:p>
          <a:p>
            <a:pPr indent="-285750" lvl="0" marL="28575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Noto Sans Symbols"/>
              <a:buChar char="▪"/>
            </a:pPr>
            <a:r>
              <a:rPr lang="uk-UA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вдосконалено чинні навчальні програми початкової  та базової школи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Arial"/>
              <a:buChar char="▪"/>
            </a:pPr>
            <a:r>
              <a:rPr lang="uk-UA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uk-UA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ПІДГОТОВКА ЛЮДСЬКИХ РЕСУРСІВ: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Noto Sans Symbols"/>
              <a:buChar char="▪"/>
            </a:pPr>
            <a:r>
              <a:rPr lang="uk-UA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підвищено соціальний статус вчителя;</a:t>
            </a:r>
          </a:p>
          <a:p>
            <a:pPr indent="-285750" lvl="0" marL="28575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Noto Sans Symbols"/>
              <a:buChar char="▪"/>
            </a:pPr>
            <a:r>
              <a:rPr lang="uk-UA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підготовка вчителів початкових шкіл до </a:t>
            </a:r>
            <a:r>
              <a:rPr lang="uk-UA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пілотного проекту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Arial"/>
              <a:buChar char="▪"/>
            </a:pPr>
            <a:r>
              <a:rPr b="1" lang="uk-UA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ЗМІНА СТРУКТУРИ І СТВОРЕННЯ МЕРЕЖІ*:</a:t>
            </a:r>
          </a:p>
          <a:p>
            <a:pPr indent="-285750" lvl="0" marL="28575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Noto Sans Symbols"/>
              <a:buChar char="▪"/>
            </a:pPr>
            <a:r>
              <a:rPr lang="uk-UA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розпочалося створення опорних шкіл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/>
        </p:nvSpPr>
        <p:spPr>
          <a:xfrm>
            <a:off x="1475655" y="1052736"/>
            <a:ext cx="7110536" cy="4801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Arial"/>
              <a:buChar char="•"/>
            </a:pPr>
            <a:r>
              <a:rPr b="1" lang="uk-UA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ЗАБЕЗПЕЧЕННЯ ЯКОСТІ ОСВІТИ: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Noto Sans Symbols"/>
              <a:buChar char="▪"/>
            </a:pPr>
            <a:r>
              <a:rPr lang="uk-UA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Підготовка до участі в PISA;</a:t>
            </a:r>
          </a:p>
          <a:p>
            <a:pPr indent="-285750" lvl="0" marL="28575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Noto Sans Symbols"/>
              <a:buChar char="▪"/>
            </a:pPr>
            <a:r>
              <a:rPr lang="uk-UA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Підготовка до моніторингу якості освіти в початковій школі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Arial"/>
              <a:buChar char="▪"/>
            </a:pPr>
            <a:r>
              <a:rPr lang="uk-UA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uk-UA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НОВЕ ОСВІТНЄ СЕРЕДОВИЩЕ: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Noto Sans Symbols"/>
              <a:buChar char="▪"/>
            </a:pPr>
            <a:r>
              <a:rPr lang="uk-UA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1,3 млрд. грн. на природничо-математичні класи, автобуси та освіту в ОТГ;</a:t>
            </a:r>
          </a:p>
          <a:p>
            <a:pPr indent="-285750" lvl="0" marL="28575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Noto Sans Symbols"/>
              <a:buChar char="▪"/>
            </a:pPr>
            <a:r>
              <a:rPr lang="uk-UA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Створення освітньої он-лайн платформи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Arial"/>
              <a:buChar char="▪"/>
            </a:pPr>
            <a:r>
              <a:rPr lang="uk-UA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uk-UA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ДЕБЮРОКРАТИЗАЦІЯ</a:t>
            </a:r>
            <a:r>
              <a:rPr lang="uk-UA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Noto Sans Symbols"/>
              <a:buChar char="▪"/>
            </a:pPr>
            <a:r>
              <a:rPr lang="uk-UA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Впровадження інформаційно-комунікаційної системи «Державна інформаційна система освіти» (ДІСО)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Shape 214"/>
          <p:cNvGrpSpPr/>
          <p:nvPr/>
        </p:nvGrpSpPr>
        <p:grpSpPr>
          <a:xfrm>
            <a:off x="251520" y="260647"/>
            <a:ext cx="973791" cy="1309686"/>
            <a:chOff x="610383" y="2752327"/>
            <a:chExt cx="973791" cy="1309686"/>
          </a:xfrm>
        </p:grpSpPr>
        <p:sp>
          <p:nvSpPr>
            <p:cNvPr id="215" name="Shape 215"/>
            <p:cNvSpPr/>
            <p:nvPr/>
          </p:nvSpPr>
          <p:spPr>
            <a:xfrm>
              <a:off x="610383" y="2752327"/>
              <a:ext cx="973791" cy="1309686"/>
            </a:xfrm>
            <a:prstGeom prst="roundRect">
              <a:avLst>
                <a:gd fmla="val 16667" name="adj"/>
              </a:avLst>
            </a:prstGeom>
            <a:solidFill>
              <a:srgbClr val="938953"/>
            </a:solidFill>
            <a:ln cap="flat" cmpd="sng" w="254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6" name="Shape 216"/>
            <p:cNvSpPr/>
            <p:nvPr/>
          </p:nvSpPr>
          <p:spPr>
            <a:xfrm>
              <a:off x="657920" y="2799865"/>
              <a:ext cx="878717" cy="12146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8100" lIns="236200" rIns="236200" tIns="1181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uk-UA" sz="6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3</a:t>
              </a:r>
            </a:p>
          </p:txBody>
        </p:sp>
      </p:grpSp>
      <p:sp>
        <p:nvSpPr>
          <p:cNvPr id="217" name="Shape 217"/>
          <p:cNvSpPr/>
          <p:nvPr/>
        </p:nvSpPr>
        <p:spPr>
          <a:xfrm>
            <a:off x="1619671" y="396512"/>
            <a:ext cx="6912767" cy="19389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Розпорядження Кабінету міністрів України 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від 3 квітня 2017 р. № 275-р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«Про затвердження середньострокового плану пріоритетних дій Уряду до 2020 року та плану пріоритетних дій Уряду на 2017 рік»</a:t>
            </a:r>
          </a:p>
        </p:txBody>
      </p:sp>
      <p:sp>
        <p:nvSpPr>
          <p:cNvPr id="218" name="Shape 218"/>
          <p:cNvSpPr/>
          <p:nvPr/>
        </p:nvSpPr>
        <p:spPr>
          <a:xfrm>
            <a:off x="1403648" y="3004016"/>
            <a:ext cx="6678488" cy="31700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Розроблення типових навчальних планів та 42 навчальних програм для старшої школи.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Font typeface="Noto Sans Symbols"/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Придбання 500 кабінетів природничо-математичного циклу для загальноосвітніх навчальних закладів.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Font typeface="Noto Sans Symbols"/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Проведення моніторингу якості початкової освіти з метою фіксації стану навчальних досягнень випускників початкової школи до впровадження Концепції Нової української школи.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/>
          <p:nvPr/>
        </p:nvSpPr>
        <p:spPr>
          <a:xfrm>
            <a:off x="490870" y="476672"/>
            <a:ext cx="7632848" cy="36625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uk-UA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Розроблення: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концепції розвитку педагогічної освіти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галузевої рамки кваліфікацій педагогічних працівників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професійного стандарту вчителя початкової школи та 20 стандартів вищої освіти для педагогічних спеціальностей/спеціалізацій.</a:t>
            </a:r>
          </a:p>
        </p:txBody>
      </p:sp>
      <p:sp>
        <p:nvSpPr>
          <p:cNvPr id="224" name="Shape 224"/>
          <p:cNvSpPr/>
          <p:nvPr/>
        </p:nvSpPr>
        <p:spPr>
          <a:xfrm>
            <a:off x="476222" y="476672"/>
            <a:ext cx="8496944" cy="830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Підготовка до участі у міжнародному порівняльному дослідженні якості освіти PISA-2018</a:t>
            </a:r>
          </a:p>
        </p:txBody>
      </p:sp>
      <p:sp>
        <p:nvSpPr>
          <p:cNvPr id="225" name="Shape 225"/>
          <p:cNvSpPr/>
          <p:nvPr/>
        </p:nvSpPr>
        <p:spPr>
          <a:xfrm>
            <a:off x="490870" y="3777842"/>
            <a:ext cx="6336703" cy="830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Оновлення системи підвищення кваліфікації вчителів</a:t>
            </a:r>
          </a:p>
        </p:txBody>
      </p:sp>
      <p:sp>
        <p:nvSpPr>
          <p:cNvPr id="226" name="Shape 226"/>
          <p:cNvSpPr/>
          <p:nvPr/>
        </p:nvSpPr>
        <p:spPr>
          <a:xfrm>
            <a:off x="594091" y="5325369"/>
            <a:ext cx="6338100" cy="830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rgbClr val="000000"/>
              </a:buClr>
              <a:buSzPct val="150000"/>
              <a:buFont typeface="Calibri"/>
              <a:buChar char="•"/>
            </a:pPr>
            <a:r>
              <a:rPr lang="uk-UA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Визначення підходів до створення системи добровільної сертифікації вчителів</a:t>
            </a:r>
          </a:p>
        </p:txBody>
      </p:sp>
      <p:sp>
        <p:nvSpPr>
          <p:cNvPr id="227" name="Shape 227"/>
          <p:cNvSpPr txBox="1"/>
          <p:nvPr/>
        </p:nvSpPr>
        <p:spPr>
          <a:xfrm>
            <a:off x="1219555" y="4193341"/>
            <a:ext cx="6129358" cy="1754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uk-UA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ГОЛОВНЕ: 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uk-UA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прийняття закону України  «ПРО ОСВІТУ»</a:t>
            </a:r>
          </a:p>
        </p:txBody>
      </p:sp>
      <p:sp>
        <p:nvSpPr>
          <p:cNvPr id="228" name="Shape 228"/>
          <p:cNvSpPr/>
          <p:nvPr/>
        </p:nvSpPr>
        <p:spPr>
          <a:xfrm>
            <a:off x="476222" y="2161199"/>
            <a:ext cx="7048105" cy="830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rgbClr val="000000"/>
              </a:buClr>
              <a:buSzPct val="150000"/>
              <a:buFont typeface="Calibri"/>
              <a:buChar char="•"/>
            </a:pPr>
            <a:r>
              <a:rPr lang="uk-UA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Впровадження комунікаційної стратегії реалізації концепції “Нова українська школа”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Shape 2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73613" y="1499738"/>
            <a:ext cx="9240207" cy="5345862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Shape 234"/>
          <p:cNvSpPr/>
          <p:nvPr/>
        </p:nvSpPr>
        <p:spPr>
          <a:xfrm>
            <a:off x="-138242" y="-171400"/>
            <a:ext cx="9128123" cy="1754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uk-UA" sz="5400" cap="non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Графік впровадження концепції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/>
          <p:nvPr/>
        </p:nvSpPr>
        <p:spPr>
          <a:xfrm>
            <a:off x="1891973" y="453660"/>
            <a:ext cx="6007116" cy="595907"/>
          </a:xfrm>
          <a:prstGeom prst="roundRect">
            <a:avLst>
              <a:gd fmla="val 16667" name="adj"/>
            </a:avLst>
          </a:prstGeom>
          <a:noFill/>
          <a:ln cap="flat" cmpd="sng" w="60325">
            <a:solidFill>
              <a:srgbClr val="906E4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2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Що МИ можемо робити вже зараз?</a:t>
            </a:r>
          </a:p>
        </p:txBody>
      </p:sp>
      <p:grpSp>
        <p:nvGrpSpPr>
          <p:cNvPr id="240" name="Shape 240"/>
          <p:cNvGrpSpPr/>
          <p:nvPr/>
        </p:nvGrpSpPr>
        <p:grpSpPr>
          <a:xfrm>
            <a:off x="739845" y="31692"/>
            <a:ext cx="973791" cy="1309686"/>
            <a:chOff x="610383" y="2752327"/>
            <a:chExt cx="973791" cy="1309686"/>
          </a:xfrm>
        </p:grpSpPr>
        <p:sp>
          <p:nvSpPr>
            <p:cNvPr id="241" name="Shape 241"/>
            <p:cNvSpPr/>
            <p:nvPr/>
          </p:nvSpPr>
          <p:spPr>
            <a:xfrm>
              <a:off x="610383" y="2752327"/>
              <a:ext cx="973791" cy="1309686"/>
            </a:xfrm>
            <a:prstGeom prst="roundRect">
              <a:avLst>
                <a:gd fmla="val 16667" name="adj"/>
              </a:avLst>
            </a:prstGeom>
            <a:solidFill>
              <a:srgbClr val="938953"/>
            </a:solidFill>
            <a:ln cap="flat" cmpd="sng" w="254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2" name="Shape 242"/>
            <p:cNvSpPr/>
            <p:nvPr/>
          </p:nvSpPr>
          <p:spPr>
            <a:xfrm>
              <a:off x="657920" y="2799865"/>
              <a:ext cx="878717" cy="12146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8100" lIns="236200" rIns="236200" tIns="1181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uk-UA" sz="6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4</a:t>
              </a:r>
            </a:p>
          </p:txBody>
        </p:sp>
      </p:grpSp>
      <p:sp>
        <p:nvSpPr>
          <p:cNvPr id="243" name="Shape 243"/>
          <p:cNvSpPr/>
          <p:nvPr/>
        </p:nvSpPr>
        <p:spPr>
          <a:xfrm>
            <a:off x="585243" y="2355273"/>
            <a:ext cx="8163220" cy="2862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ДЛЯ ПОЧАТКУ</a:t>
            </a: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потрібно бути </a:t>
            </a:r>
            <a:r>
              <a:rPr b="1" lang="uk-UA" sz="2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психологічно готовим до змін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b="1" lang="uk-UA" sz="2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визначити, як по-новому працювати </a:t>
            </a: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і колективу, і кожному учаснику освітнього процесу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головне – мати переконання в тому, що всі </a:t>
            </a:r>
            <a:r>
              <a:rPr b="1" lang="uk-UA" sz="2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зміни потрібно починати із себе</a:t>
            </a: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а не чекати вказівок і наказів «зверху».</a:t>
            </a:r>
          </a:p>
        </p:txBody>
      </p:sp>
      <p:pic>
        <p:nvPicPr>
          <p:cNvPr id="244" name="Shape 244"/>
          <p:cNvPicPr preferRelativeResize="0"/>
          <p:nvPr/>
        </p:nvPicPr>
        <p:blipFill rotWithShape="1">
          <a:blip r:embed="rId3">
            <a:alphaModFix/>
          </a:blip>
          <a:srcRect b="43737" l="16969" r="14546" t="18687"/>
          <a:stretch/>
        </p:blipFill>
        <p:spPr>
          <a:xfrm>
            <a:off x="6633181" y="1425561"/>
            <a:ext cx="2259299" cy="9297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/>
          <p:nvPr/>
        </p:nvSpPr>
        <p:spPr>
          <a:xfrm>
            <a:off x="2069185" y="1427291"/>
            <a:ext cx="4572000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Без дискримінації та знущань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Обіцяють запровадити програми із запобігання дискримінації, насильства та знущання в школі.</a:t>
            </a:r>
          </a:p>
        </p:txBody>
      </p:sp>
      <p:sp>
        <p:nvSpPr>
          <p:cNvPr id="250" name="Shape 250"/>
          <p:cNvSpPr/>
          <p:nvPr/>
        </p:nvSpPr>
        <p:spPr>
          <a:xfrm>
            <a:off x="1511659" y="116631"/>
            <a:ext cx="6912767" cy="9541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1" lang="uk-UA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Наскрізний процес виховання,</a:t>
            </a:r>
            <a:br>
              <a:rPr b="1" lang="uk-UA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1" lang="uk-UA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який формує цінності</a:t>
            </a:r>
          </a:p>
        </p:txBody>
      </p:sp>
      <p:sp>
        <p:nvSpPr>
          <p:cNvPr id="251" name="Shape 251"/>
          <p:cNvSpPr/>
          <p:nvPr/>
        </p:nvSpPr>
        <p:spPr>
          <a:xfrm>
            <a:off x="1524355" y="1214754"/>
            <a:ext cx="4847843" cy="5262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Усталювати демократичні цінності взаємо-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-поваги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-розуміння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-довіри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Формувати особистість дитини у трьох сферах: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Духовній – «Відчуваю!»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Інтелектуальній – «Думаю!»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Фізичній  - «Дію!»</a:t>
            </a:r>
          </a:p>
        </p:txBody>
      </p:sp>
      <p:sp>
        <p:nvSpPr>
          <p:cNvPr id="252" name="Shape 252"/>
          <p:cNvSpPr txBox="1"/>
          <p:nvPr/>
        </p:nvSpPr>
        <p:spPr>
          <a:xfrm>
            <a:off x="2051719" y="3284983"/>
            <a:ext cx="5832648" cy="3416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Врівноважувати IQ (пізнавальний інтелект) та EQ (емоційний інтелект), </a:t>
            </a: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прищеплюючи: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Антистресовий потенціал;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Оптимістичний світогляд;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Самоусвідомлення;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Самоконтроль;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Адаптаційні  здібності.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/>
          <p:nvPr/>
        </p:nvSpPr>
        <p:spPr>
          <a:xfrm>
            <a:off x="827583" y="2276872"/>
            <a:ext cx="7902623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i="1" lang="uk-UA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Ми маємо говорити </a:t>
            </a:r>
            <a:r>
              <a:rPr b="1" i="1" lang="uk-UA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 виховання, про іншу роль шкільної освіти: від освіти до освіченості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/>
          <p:nvPr/>
        </p:nvSpPr>
        <p:spPr>
          <a:xfrm>
            <a:off x="1743650" y="1794296"/>
            <a:ext cx="5616623" cy="41549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i="1"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Падіння моральності суспільства. 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i="1"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Передусім засобами масової інформації був створений негативний образ школи, учителя, директора. 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i="1"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Це руйнує нашу національну освіту. 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i="1"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Треба взаємодіяти зі ЗМІ, щоб показувати гарні приклади, говорити про престижність педагогічної праці. </a:t>
            </a:r>
          </a:p>
        </p:txBody>
      </p:sp>
      <p:sp>
        <p:nvSpPr>
          <p:cNvPr id="263" name="Shape 263"/>
          <p:cNvSpPr txBox="1"/>
          <p:nvPr/>
        </p:nvSpPr>
        <p:spPr>
          <a:xfrm>
            <a:off x="1943708" y="332803"/>
            <a:ext cx="5256583" cy="523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1" lang="uk-UA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Комунікаційна стратегія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Shape 94"/>
          <p:cNvGrpSpPr/>
          <p:nvPr/>
        </p:nvGrpSpPr>
        <p:grpSpPr>
          <a:xfrm>
            <a:off x="4030254" y="838696"/>
            <a:ext cx="5091265" cy="4060030"/>
            <a:chOff x="610383" y="1984"/>
            <a:chExt cx="5091265" cy="4060030"/>
          </a:xfrm>
        </p:grpSpPr>
        <p:sp>
          <p:nvSpPr>
            <p:cNvPr id="95" name="Shape 95"/>
            <p:cNvSpPr/>
            <p:nvPr/>
          </p:nvSpPr>
          <p:spPr>
            <a:xfrm rot="5400000">
              <a:off x="3227053" y="-1282827"/>
              <a:ext cx="1047749" cy="3901440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906E40">
                <a:alpha val="89803"/>
              </a:srgbClr>
            </a:solidFill>
            <a:ln cap="flat" cmpd="sng" w="25400">
              <a:solidFill>
                <a:srgbClr val="E7CFCF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6" name="Shape 96"/>
            <p:cNvSpPr txBox="1"/>
            <p:nvPr/>
          </p:nvSpPr>
          <p:spPr>
            <a:xfrm>
              <a:off x="1800208" y="195164"/>
              <a:ext cx="3850293" cy="9454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5225" lIns="110475" rIns="110475" tIns="55225">
              <a:noAutofit/>
            </a:bodyPr>
            <a:lstStyle/>
            <a:p>
              <a:pPr indent="-285750" lvl="1" marL="2857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uk-UA" sz="2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Ключові аспекти</a:t>
              </a:r>
            </a:p>
          </p:txBody>
        </p:sp>
        <p:sp>
          <p:nvSpPr>
            <p:cNvPr id="97" name="Shape 97"/>
            <p:cNvSpPr/>
            <p:nvPr/>
          </p:nvSpPr>
          <p:spPr>
            <a:xfrm>
              <a:off x="610383" y="1984"/>
              <a:ext cx="973791" cy="1309686"/>
            </a:xfrm>
            <a:prstGeom prst="roundRect">
              <a:avLst>
                <a:gd fmla="val 16667" name="adj"/>
              </a:avLst>
            </a:prstGeom>
            <a:solidFill>
              <a:srgbClr val="938953"/>
            </a:solidFill>
            <a:ln cap="flat" cmpd="sng" w="254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8" name="Shape 98"/>
            <p:cNvSpPr txBox="1"/>
            <p:nvPr/>
          </p:nvSpPr>
          <p:spPr>
            <a:xfrm>
              <a:off x="657920" y="49520"/>
              <a:ext cx="878717" cy="12146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8100" lIns="236200" rIns="236200" tIns="1181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uk-UA" sz="6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</a:p>
          </p:txBody>
        </p:sp>
        <p:sp>
          <p:nvSpPr>
            <p:cNvPr id="99" name="Shape 99"/>
            <p:cNvSpPr/>
            <p:nvPr/>
          </p:nvSpPr>
          <p:spPr>
            <a:xfrm rot="5400000">
              <a:off x="3227053" y="85324"/>
              <a:ext cx="1047749" cy="3901440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906E40">
                <a:alpha val="89803"/>
              </a:srgbClr>
            </a:solidFill>
            <a:ln cap="flat" cmpd="sng" w="25400">
              <a:solidFill>
                <a:srgbClr val="E7CFCF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0" name="Shape 100"/>
            <p:cNvSpPr txBox="1"/>
            <p:nvPr/>
          </p:nvSpPr>
          <p:spPr>
            <a:xfrm>
              <a:off x="1800208" y="1563316"/>
              <a:ext cx="3850293" cy="9454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5225" lIns="110475" rIns="110475" tIns="55225">
              <a:noAutofit/>
            </a:bodyPr>
            <a:lstStyle/>
            <a:p>
              <a:pPr indent="-285750" lvl="1" marL="2857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uk-UA" sz="2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Що вже зроблено?</a:t>
              </a:r>
            </a:p>
          </p:txBody>
        </p:sp>
        <p:sp>
          <p:nvSpPr>
            <p:cNvPr id="101" name="Shape 101"/>
            <p:cNvSpPr/>
            <p:nvPr/>
          </p:nvSpPr>
          <p:spPr>
            <a:xfrm>
              <a:off x="610383" y="1377155"/>
              <a:ext cx="973791" cy="1309686"/>
            </a:xfrm>
            <a:prstGeom prst="roundRect">
              <a:avLst>
                <a:gd fmla="val 16667" name="adj"/>
              </a:avLst>
            </a:prstGeom>
            <a:solidFill>
              <a:srgbClr val="938953"/>
            </a:solidFill>
            <a:ln cap="flat" cmpd="sng" w="254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2" name="Shape 102"/>
            <p:cNvSpPr txBox="1"/>
            <p:nvPr/>
          </p:nvSpPr>
          <p:spPr>
            <a:xfrm>
              <a:off x="657920" y="1424692"/>
              <a:ext cx="878717" cy="12146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8100" lIns="236200" rIns="236200" tIns="1181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uk-UA" sz="6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2</a:t>
              </a:r>
            </a:p>
          </p:txBody>
        </p:sp>
        <p:sp>
          <p:nvSpPr>
            <p:cNvPr id="103" name="Shape 103"/>
            <p:cNvSpPr/>
            <p:nvPr/>
          </p:nvSpPr>
          <p:spPr>
            <a:xfrm rot="5400000">
              <a:off x="3227053" y="1453476"/>
              <a:ext cx="1047749" cy="3901440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906E40">
                <a:alpha val="89803"/>
              </a:srgbClr>
            </a:solidFill>
            <a:ln cap="flat" cmpd="sng" w="25400">
              <a:solidFill>
                <a:srgbClr val="E7CFCF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4" name="Shape 104"/>
            <p:cNvSpPr txBox="1"/>
            <p:nvPr/>
          </p:nvSpPr>
          <p:spPr>
            <a:xfrm>
              <a:off x="1800208" y="2931467"/>
              <a:ext cx="3850293" cy="9454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5225" lIns="110475" rIns="110475" tIns="55225">
              <a:noAutofit/>
            </a:bodyPr>
            <a:lstStyle/>
            <a:p>
              <a:pPr indent="-285750" lvl="1" marL="2857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uk-UA" sz="2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Що планується найближчим часом?</a:t>
              </a:r>
            </a:p>
          </p:txBody>
        </p:sp>
        <p:sp>
          <p:nvSpPr>
            <p:cNvPr id="105" name="Shape 105"/>
            <p:cNvSpPr/>
            <p:nvPr/>
          </p:nvSpPr>
          <p:spPr>
            <a:xfrm>
              <a:off x="610383" y="2752327"/>
              <a:ext cx="973791" cy="1309686"/>
            </a:xfrm>
            <a:prstGeom prst="roundRect">
              <a:avLst>
                <a:gd fmla="val 16667" name="adj"/>
              </a:avLst>
            </a:prstGeom>
            <a:solidFill>
              <a:srgbClr val="938953"/>
            </a:solidFill>
            <a:ln cap="flat" cmpd="sng" w="254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6" name="Shape 106"/>
            <p:cNvSpPr txBox="1"/>
            <p:nvPr/>
          </p:nvSpPr>
          <p:spPr>
            <a:xfrm>
              <a:off x="657920" y="2799865"/>
              <a:ext cx="878717" cy="12146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8100" lIns="236200" rIns="236200" tIns="1181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uk-UA" sz="6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3</a:t>
              </a:r>
            </a:p>
          </p:txBody>
        </p:sp>
      </p:grpSp>
      <p:sp>
        <p:nvSpPr>
          <p:cNvPr id="107" name="Shape 107"/>
          <p:cNvSpPr/>
          <p:nvPr/>
        </p:nvSpPr>
        <p:spPr>
          <a:xfrm>
            <a:off x="-37639" y="1846333"/>
            <a:ext cx="4128373" cy="23083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uk-UA" sz="3600" u="none" cap="none" strike="noStrik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Реформа загальної 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uk-UA" sz="3600" u="none" cap="none" strike="noStrik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середньої освіти 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uk-UA" sz="3600" u="none" cap="none" strike="noStrik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«Нова українська 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uk-UA" sz="3600" u="none" cap="none" strike="noStrik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школа»</a:t>
            </a:r>
          </a:p>
        </p:txBody>
      </p:sp>
      <p:sp>
        <p:nvSpPr>
          <p:cNvPr id="108" name="Shape 108"/>
          <p:cNvSpPr/>
          <p:nvPr/>
        </p:nvSpPr>
        <p:spPr>
          <a:xfrm>
            <a:off x="1835696" y="5795183"/>
            <a:ext cx="6007116" cy="595907"/>
          </a:xfrm>
          <a:prstGeom prst="roundRect">
            <a:avLst>
              <a:gd fmla="val 16667" name="adj"/>
            </a:avLst>
          </a:prstGeom>
          <a:noFill/>
          <a:ln cap="flat" cmpd="sng" w="60325">
            <a:solidFill>
              <a:srgbClr val="906E4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uk-UA" sz="2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Що МИ можемо робити вже зараз?</a:t>
            </a:r>
          </a:p>
        </p:txBody>
      </p:sp>
      <p:grpSp>
        <p:nvGrpSpPr>
          <p:cNvPr id="109" name="Shape 109"/>
          <p:cNvGrpSpPr/>
          <p:nvPr/>
        </p:nvGrpSpPr>
        <p:grpSpPr>
          <a:xfrm>
            <a:off x="683568" y="5373216"/>
            <a:ext cx="973791" cy="1309686"/>
            <a:chOff x="610383" y="2752327"/>
            <a:chExt cx="973791" cy="1309686"/>
          </a:xfrm>
        </p:grpSpPr>
        <p:sp>
          <p:nvSpPr>
            <p:cNvPr id="110" name="Shape 110"/>
            <p:cNvSpPr/>
            <p:nvPr/>
          </p:nvSpPr>
          <p:spPr>
            <a:xfrm>
              <a:off x="610383" y="2752327"/>
              <a:ext cx="973791" cy="1309686"/>
            </a:xfrm>
            <a:prstGeom prst="roundRect">
              <a:avLst>
                <a:gd fmla="val 16667" name="adj"/>
              </a:avLst>
            </a:prstGeom>
            <a:solidFill>
              <a:srgbClr val="938953"/>
            </a:solidFill>
            <a:ln cap="flat" cmpd="sng" w="254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11" name="Shape 111"/>
            <p:cNvSpPr/>
            <p:nvPr/>
          </p:nvSpPr>
          <p:spPr>
            <a:xfrm>
              <a:off x="657920" y="2799865"/>
              <a:ext cx="878717" cy="12146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8100" lIns="236200" rIns="236200" tIns="1181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uk-UA" sz="6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4</a:t>
              </a: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/>
          <p:nvPr/>
        </p:nvSpPr>
        <p:spPr>
          <a:xfrm>
            <a:off x="1475655" y="260647"/>
            <a:ext cx="6912767" cy="61863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Global Teacher Prize — міжнародна премія, заснована арабським мільярдером Санні Варкі у 2014 році.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Національна премія Global Teacher Prize Ukraine відбудеться вперше.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Мета як міжнародного, так і національного конкурсу — знайти вчителів-новаторів, які йдуть у ногу з часом і впроваджують новітні практики.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Переможець українського конкурсу отримає 100 000 гривень і разом з п’ятіркою фіналістів поїде на Global Education and Skills Forum 2018 у Дубай, де назвуть ім’я кращого вчителя у світі.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ТОП-5 номінантів також отримають рік безкоштовного підвищення кваліфікації від ініціатора Global Teacher Prize Ukraine — громадської спілки «Освіторія».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/>
          <p:nvPr/>
        </p:nvSpPr>
        <p:spPr>
          <a:xfrm>
            <a:off x="1259632" y="260647"/>
            <a:ext cx="7308304" cy="637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Застосовувати методи викладання, засновані на співпраці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різного роду ігри,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дослідницькі й соціальні проекти,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групові заняття тощо.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Оцінки — як рекомендація, а не як батіг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оцінки учнів  - інструмент аналізу його здібностей,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впроваджувати як елемент уроку взаємооцінювання дітей та самооцінку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/>
          <p:nvPr/>
        </p:nvSpPr>
        <p:spPr>
          <a:xfrm>
            <a:off x="-229701" y="27677"/>
            <a:ext cx="9900592" cy="22467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uk-UA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Головним завданням школи має стати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1" lang="uk-UA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“шкільне навчання” </a:t>
            </a:r>
            <a:r>
              <a:rPr lang="uk-UA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uk-UA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предмет направлений на те 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1" lang="uk-UA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щоб навчити “вчитися”!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sp>
        <p:nvSpPr>
          <p:cNvPr id="279" name="Shape 279"/>
          <p:cNvSpPr/>
          <p:nvPr/>
        </p:nvSpPr>
        <p:spPr>
          <a:xfrm>
            <a:off x="467543" y="2539008"/>
            <a:ext cx="5913814" cy="37856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Дітей по­трібно навчити: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b="1" lang="uk-UA" sz="2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вчитися самостійно;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sz="24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b="1" lang="uk-UA" sz="2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шукати всю необхідну інформацію</a:t>
            </a: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яка потрібна для вирішення життєвої ситуації або професійного виклику;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b="1" lang="uk-UA" sz="2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знання використовувати та класифікувати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/>
          <p:nvPr/>
        </p:nvSpPr>
        <p:spPr>
          <a:xfrm>
            <a:off x="323528" y="2204864"/>
            <a:ext cx="4572000" cy="2677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«Ми повинні перейти від школи знань в школу компетенцій.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uk-UA" sz="2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Маємо виділити необхідне ядро знань і навчити дітей реально з цими знаннями працювати».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Shape 285"/>
          <p:cNvSpPr/>
          <p:nvPr/>
        </p:nvSpPr>
        <p:spPr>
          <a:xfrm>
            <a:off x="5445612" y="1781815"/>
            <a:ext cx="3240359" cy="489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Це не означає, що припиняється робота зі знаннями.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Але це означає, що ми </a:t>
            </a:r>
            <a:r>
              <a:rPr b="1" lang="uk-UA" sz="2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маємо визначитися, які з них є пріоритетними.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Знання — це база для формування стійких умінь, цінностей і ставлення</a:t>
            </a:r>
          </a:p>
        </p:txBody>
      </p:sp>
      <p:sp>
        <p:nvSpPr>
          <p:cNvPr id="286" name="Shape 286"/>
          <p:cNvSpPr/>
          <p:nvPr/>
        </p:nvSpPr>
        <p:spPr>
          <a:xfrm>
            <a:off x="179511" y="260647"/>
            <a:ext cx="8676456" cy="10772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i="1" lang="uk-UA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Оновленнія змісту освіти на компетентнісних засадах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Shape 2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9915" y="160543"/>
            <a:ext cx="8757019" cy="54977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Shape 29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5536" y="116631"/>
            <a:ext cx="8496944" cy="66731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Shape 30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528" y="1174150"/>
            <a:ext cx="8424935" cy="5540603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Shape 303"/>
          <p:cNvSpPr/>
          <p:nvPr/>
        </p:nvSpPr>
        <p:spPr>
          <a:xfrm>
            <a:off x="-58564" y="30170"/>
            <a:ext cx="9189119" cy="923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uk-UA" sz="5400" cap="none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Оновлені програми 5-9 класів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/>
          <p:nvPr/>
        </p:nvSpPr>
        <p:spPr>
          <a:xfrm>
            <a:off x="642716" y="2564903"/>
            <a:ext cx="8173416" cy="34778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Мета базової загальної середньої освіти досягається </a:t>
            </a: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шляхом реалізації таких </a:t>
            </a:r>
            <a:r>
              <a:rPr b="1"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завдань інформатичної освіти </a:t>
            </a: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(предметні компетентності): 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визначати й формулювати у різноманітних життєвих ситуаціях задачі, для розв’язання яких можна залучити цифрові пристрої та інформаційні технології;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знаходити, подавати, перетворювати, аналізувати, узагальнювати та систематизувати дані, необхідні для розв’язання життєвих задач;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застосовувати алгоритмічний та системний підходи, створювати та аналізувати інформаційні моделі для ефективного розв’язання задач, що постають у житті, навчальній та професійній діяльності;…..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Shape 309"/>
          <p:cNvSpPr/>
          <p:nvPr/>
        </p:nvSpPr>
        <p:spPr>
          <a:xfrm>
            <a:off x="899591" y="36601"/>
            <a:ext cx="7092279" cy="22467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b="1"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Метою базової загальної середньої освіти </a:t>
            </a: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є розвиток і соціалізація особистості учнів, формування їхньої національної самосвідомості, загальної культури, світоглядних орієнтирів, екологічного стилю мислення і поведінки, творчих здібностей, дослідницьких і життєзабезпечувальних навичок, здатності до саморозвитку й самонавчання в умовах глобальних змін і викликів.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/>
          <p:nvPr/>
        </p:nvSpPr>
        <p:spPr>
          <a:xfrm>
            <a:off x="179511" y="188640"/>
            <a:ext cx="4572000" cy="37856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 </a:t>
            </a:r>
            <a:r>
              <a:rPr b="1" lang="uk-UA" sz="2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перше місце винесено очікувані результати навчальної діяльност</a:t>
            </a: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і учня, тобто: які компетентності мають формуватися у дитини під час вивчення певної теми. 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 такому разі вчителю не потрібно концентрувати всю увагу на змісті матеріалу: він має чіткі орієнтири у вигляді </a:t>
            </a:r>
            <a:r>
              <a:rPr b="1" lang="uk-UA" sz="2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 компетентностей та їх компонентів, спираючись на які, він будує свою роботу</a:t>
            </a: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</p:txBody>
      </p:sp>
      <p:sp>
        <p:nvSpPr>
          <p:cNvPr id="315" name="Shape 315"/>
          <p:cNvSpPr/>
          <p:nvPr/>
        </p:nvSpPr>
        <p:spPr>
          <a:xfrm>
            <a:off x="5076055" y="3861048"/>
            <a:ext cx="3888432" cy="2554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Розставлені наголоси на </a:t>
            </a:r>
            <a:r>
              <a:rPr b="1" lang="uk-UA" sz="2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формування практичних</a:t>
            </a: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b="1" lang="uk-UA" sz="2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навичок </a:t>
            </a: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для подальшого їх застосування у реальному житті </a:t>
            </a:r>
            <a:r>
              <a:rPr b="1" lang="uk-UA" sz="2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замість опрацювання великого об’єму теоретичного матеріалу </a:t>
            </a: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без можливості його застосування на практиці</a:t>
            </a:r>
          </a:p>
        </p:txBody>
      </p:sp>
      <p:sp>
        <p:nvSpPr>
          <p:cNvPr id="316" name="Shape 316">
            <a:hlinkClick r:id="rId3"/>
          </p:cNvPr>
          <p:cNvSpPr/>
          <p:nvPr/>
        </p:nvSpPr>
        <p:spPr>
          <a:xfrm>
            <a:off x="4751512" y="4676655"/>
            <a:ext cx="4572000" cy="923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i="1"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 методичних рекомендаціях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i="1"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Орієнтовний перелік базових компонентів компетентнісних задач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/>
          <p:nvPr/>
        </p:nvSpPr>
        <p:spPr>
          <a:xfrm>
            <a:off x="971600" y="836711"/>
            <a:ext cx="7704855" cy="830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Роль курсу інформатики у формуванні </a:t>
            </a:r>
            <a:r>
              <a:rPr b="1" lang="uk-UA" sz="2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ключових компетентностей</a:t>
            </a: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відображено </a:t>
            </a:r>
            <a:r>
              <a:rPr lang="uk-UA" sz="2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в табл. 1.</a:t>
            </a:r>
          </a:p>
        </p:txBody>
      </p:sp>
      <p:sp>
        <p:nvSpPr>
          <p:cNvPr id="322" name="Shape 322"/>
          <p:cNvSpPr/>
          <p:nvPr/>
        </p:nvSpPr>
        <p:spPr>
          <a:xfrm>
            <a:off x="1619671" y="3290207"/>
            <a:ext cx="5793043" cy="19389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 навчальній програмі з інформатики </a:t>
            </a:r>
            <a:r>
              <a:rPr b="1" lang="uk-UA" sz="2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перелічені приклади предметних вмінь та ставлень</a:t>
            </a: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що демонструють те, як інформатика сприяє розвитку ключових компетентностей.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/>
        </p:nvSpPr>
        <p:spPr>
          <a:xfrm>
            <a:off x="1651248" y="260647"/>
            <a:ext cx="7492752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i="0" lang="uk-U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Концепцію реалізації державної політики у сфері реформування загальної середньої освіти “Нова українська школа” на період до 2029 року схвалено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0" i="0" lang="uk-U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uk-U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розпорядженням Кабінету Міністрів України від 14 грудня 2016 р.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uk-UA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№ 988-р</a:t>
            </a:r>
          </a:p>
        </p:txBody>
      </p:sp>
      <p:grpSp>
        <p:nvGrpSpPr>
          <p:cNvPr id="117" name="Shape 117"/>
          <p:cNvGrpSpPr/>
          <p:nvPr/>
        </p:nvGrpSpPr>
        <p:grpSpPr>
          <a:xfrm>
            <a:off x="323528" y="260647"/>
            <a:ext cx="973791" cy="1309686"/>
            <a:chOff x="610383" y="1984"/>
            <a:chExt cx="973791" cy="1309686"/>
          </a:xfrm>
        </p:grpSpPr>
        <p:sp>
          <p:nvSpPr>
            <p:cNvPr id="118" name="Shape 118"/>
            <p:cNvSpPr/>
            <p:nvPr/>
          </p:nvSpPr>
          <p:spPr>
            <a:xfrm>
              <a:off x="610383" y="1984"/>
              <a:ext cx="973791" cy="1309686"/>
            </a:xfrm>
            <a:prstGeom prst="roundRect">
              <a:avLst>
                <a:gd fmla="val 16667" name="adj"/>
              </a:avLst>
            </a:prstGeom>
            <a:solidFill>
              <a:srgbClr val="938953"/>
            </a:solidFill>
            <a:ln cap="flat" cmpd="sng" w="254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19" name="Shape 119"/>
            <p:cNvSpPr/>
            <p:nvPr/>
          </p:nvSpPr>
          <p:spPr>
            <a:xfrm>
              <a:off x="657920" y="49520"/>
              <a:ext cx="878717" cy="12146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8100" lIns="236200" rIns="236200" tIns="1181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uk-UA" sz="6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</a:p>
          </p:txBody>
        </p:sp>
      </p:grpSp>
      <p:sp>
        <p:nvSpPr>
          <p:cNvPr id="120" name="Shape 120"/>
          <p:cNvSpPr/>
          <p:nvPr/>
        </p:nvSpPr>
        <p:spPr>
          <a:xfrm>
            <a:off x="395504" y="2708919"/>
            <a:ext cx="8280919" cy="37856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ухвалення нових державних стандартів загальної середньої освіти;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запровадження нового принципу педагогіки партнерства;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підвищення мотивації вчителя;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запровадження принципу дитиноцентризму;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удосконалення процесу виховання;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/>
          <p:nvPr/>
        </p:nvSpPr>
        <p:spPr>
          <a:xfrm>
            <a:off x="371064" y="2242409"/>
            <a:ext cx="820891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Мета</a:t>
            </a:r>
            <a:r>
              <a:rPr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докорінна та системна </a:t>
            </a:r>
            <a:r>
              <a:rPr b="1"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реформа за такими напрямами</a:t>
            </a:r>
            <a:r>
              <a:rPr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</a:p>
        </p:txBody>
      </p:sp>
      <p:sp>
        <p:nvSpPr>
          <p:cNvPr id="122" name="Shape 122"/>
          <p:cNvSpPr/>
          <p:nvPr/>
        </p:nvSpPr>
        <p:spPr>
          <a:xfrm>
            <a:off x="396751" y="2852935"/>
            <a:ext cx="7992887" cy="34778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створення нової структури школи;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децентралізація та ефективне управління загальною середньою освітою;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справедливий розподіл публічних коштів;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створення сучасного освітнього середовища;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необхідні умови для навчання учнів безпосередньо за місцем їх проживання.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/>
          <p:nvPr/>
        </p:nvSpPr>
        <p:spPr>
          <a:xfrm>
            <a:off x="323528" y="116631"/>
            <a:ext cx="4572000" cy="56323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Розпочато роботу з формування наскрізних змістових ліній, які проходитимуть через усі предмети та дозволять формувати у дитини ключові компетентності, інтегрувати знання про світ, спираючись на зміст навчального матеріалу.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Поки що детально прописані чотири з них, які відповідають чотирьом ключовим компетентностям з десяти, визначених Концепцією Нової української школи: </a:t>
            </a:r>
            <a:r>
              <a:rPr b="1" lang="uk-UA" sz="2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«Здоров’я і безпека», «Підприємливість та фінансова грамотність», «Громадянська відповідальність», «Екологічна безпека та сталий розвиток».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/>
          <p:nvPr/>
        </p:nvSpPr>
        <p:spPr>
          <a:xfrm>
            <a:off x="539552" y="548679"/>
            <a:ext cx="4572000" cy="19389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uk-UA" sz="2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Пояснено</a:t>
            </a: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як відображуються в предметі наскрізні змістові лінії, через які розкривається соціальна та практична значущість курсу інформатики. </a:t>
            </a:r>
          </a:p>
        </p:txBody>
      </p:sp>
      <p:sp>
        <p:nvSpPr>
          <p:cNvPr id="333" name="Shape 333"/>
          <p:cNvSpPr/>
          <p:nvPr/>
        </p:nvSpPr>
        <p:spPr>
          <a:xfrm>
            <a:off x="536816" y="3330887"/>
            <a:ext cx="4572000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Вони є засобом інтеграції ключових і предметних компетентностей, навчальних предметів та предметних циклів.</a:t>
            </a:r>
          </a:p>
        </p:txBody>
      </p:sp>
      <p:sp>
        <p:nvSpPr>
          <p:cNvPr id="334" name="Shape 334"/>
          <p:cNvSpPr/>
          <p:nvPr/>
        </p:nvSpPr>
        <p:spPr>
          <a:xfrm>
            <a:off x="539552" y="5085183"/>
            <a:ext cx="7200799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Є приклади  навчальних ресурсів для наскрізних змістових ліній: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i="1"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Підручник «Фінансово-грамотний споживач». 6 клас, вступ. Віртуальна екскурсія в «Музей грошей Національного банку України», с. 5, с. 15.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/>
          <p:nvPr/>
        </p:nvSpPr>
        <p:spPr>
          <a:xfrm>
            <a:off x="179511" y="260647"/>
            <a:ext cx="4572000" cy="31700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Кожен з очікуваних результатів навчання містить три компоненти згідно зі структурою компетентності за складникамиі: </a:t>
            </a:r>
            <a:r>
              <a:rPr b="1" lang="uk-UA" sz="2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знаннєвий, діяльнісний та ціннісний.</a:t>
            </a: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 першому передбачено, що називає чи пояснює учень, </a:t>
            </a: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 другому – що вміє, знаходить, обирає, </a:t>
            </a: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 в третьому – що оцінює, усвідомлює, які висновки робить.</a:t>
            </a:r>
          </a:p>
        </p:txBody>
      </p:sp>
      <p:sp>
        <p:nvSpPr>
          <p:cNvPr id="340" name="Shape 340"/>
          <p:cNvSpPr/>
          <p:nvPr/>
        </p:nvSpPr>
        <p:spPr>
          <a:xfrm>
            <a:off x="5220071" y="1537920"/>
            <a:ext cx="3600399" cy="22467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Визначення у програмі</a:t>
            </a: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ціннісної складової дає змогу сформулювати мету вивчення кожного тематичного розділу в контексті загальної структури предмету, а також відносно ключових компетентностей. </a:t>
            </a:r>
          </a:p>
        </p:txBody>
      </p:sp>
      <p:sp>
        <p:nvSpPr>
          <p:cNvPr id="341" name="Shape 341"/>
          <p:cNvSpPr/>
          <p:nvPr/>
        </p:nvSpPr>
        <p:spPr>
          <a:xfrm>
            <a:off x="323528" y="4400242"/>
            <a:ext cx="4572000" cy="22467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i="1"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Ціннісна складова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i="1"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Усвідомлює</a:t>
            </a: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значення електронних таблиць як засобу для фінансових розрахунків та розв’язання задач із інших дисциплін.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i="1"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Обґрунтовує</a:t>
            </a: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вибір типу діаграми для подання набору даних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/>
          <p:nvPr/>
        </p:nvSpPr>
        <p:spPr>
          <a:xfrm>
            <a:off x="683568" y="620687"/>
            <a:ext cx="4572000" cy="23083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 умов реалізації компетентнісного підходу </a:t>
            </a:r>
            <a:r>
              <a:rPr b="1" lang="uk-UA" sz="2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саме очікувані результати навчання</a:t>
            </a: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а не його зміст, є </a:t>
            </a:r>
            <a:r>
              <a:rPr b="1" lang="uk-UA" sz="2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основою укладання траєкторії та вибору методики викладання.</a:t>
            </a:r>
          </a:p>
        </p:txBody>
      </p:sp>
      <p:sp>
        <p:nvSpPr>
          <p:cNvPr id="347" name="Shape 347"/>
          <p:cNvSpPr/>
          <p:nvPr/>
        </p:nvSpPr>
        <p:spPr>
          <a:xfrm>
            <a:off x="3923928" y="2929011"/>
            <a:ext cx="5023194" cy="34778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 </a:t>
            </a:r>
            <a:r>
              <a:rPr b="1" lang="uk-UA" sz="2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програмі не конкретизовані вимоги</a:t>
            </a: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наприклад, стосовно налаштування показу презентації, </a:t>
            </a:r>
            <a:r>
              <a:rPr b="1" lang="uk-UA" sz="2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тобто вчитель може формувати власну методику опанування цього вміння</a:t>
            </a: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Це може включати в себе як</a:t>
            </a: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підготовку до демонстрації презентації, обґрунтування розміщення та підключення пристроїв, так і програмні налаштування: створення кнопок дій, визначення часу показу слайдів та перемикання між ними тощо.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/>
          <p:nvPr/>
        </p:nvSpPr>
        <p:spPr>
          <a:xfrm>
            <a:off x="683566" y="701406"/>
            <a:ext cx="8055737" cy="61863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b="1" lang="uk-UA" sz="22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Вчитель може: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регулювати обсяг та глибину вивчення матеріалу;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викладати, якщо вважає за потрібне, певний матеріал  і в більш молодших класах, ніж зазначено в програмі;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визначати обсяг годин на вивчення окремої теми;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змінювати порядок вивчення тем у межах класу, порушуючи змістових зв’язків між ними;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формувати тематику навчальних проектів, лабораторних робіт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передбачити у своєму плануванні необхідний, на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його думку, час як на початку, так і наприкінці навчального року або семестру для повторення та систематизації</a:t>
            </a:r>
          </a:p>
          <a:p>
            <a:pPr indent="-342900" lvl="0" marL="342900" marR="0" rtl="0" algn="just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" name="Shape 354"/>
          <p:cNvSpPr txBox="1"/>
          <p:nvPr/>
        </p:nvSpPr>
        <p:spPr>
          <a:xfrm>
            <a:off x="426958" y="58302"/>
            <a:ext cx="8568951" cy="5847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i="1" lang="uk-UA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МОТИВОВАНИЙ ВЧИТЕЛЬ – БІЛЬШЕ СВОБОДИ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/>
          <p:nvPr/>
        </p:nvSpPr>
        <p:spPr>
          <a:xfrm>
            <a:off x="755575" y="1973739"/>
            <a:ext cx="6174432" cy="3046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Більше «пошукових» завдань</a:t>
            </a:r>
          </a:p>
          <a:p>
            <a:pPr indent="-342900" lvl="0" marL="342900" marR="0" rtl="0" algn="just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Самостійної проектної роботи</a:t>
            </a: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-342900" lvl="0" marL="342900" marR="0" rtl="0" algn="just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 уроках інформатики рекомендується ознайомлювати учнів (враховуючи вікові особливості) з ресурсами для самоосвіти, що наведені в методичних рекомендаціях.</a:t>
            </a:r>
          </a:p>
        </p:txBody>
      </p:sp>
      <p:sp>
        <p:nvSpPr>
          <p:cNvPr id="360" name="Shape 360"/>
          <p:cNvSpPr txBox="1"/>
          <p:nvPr/>
        </p:nvSpPr>
        <p:spPr>
          <a:xfrm>
            <a:off x="1907703" y="476672"/>
            <a:ext cx="6048671" cy="523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i="1" lang="uk-UA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Самоосвіта, навчити вчитися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5" name="Shape 365"/>
          <p:cNvGrpSpPr/>
          <p:nvPr/>
        </p:nvGrpSpPr>
        <p:grpSpPr>
          <a:xfrm>
            <a:off x="2016225" y="606072"/>
            <a:ext cx="5868718" cy="5962145"/>
            <a:chOff x="2016225" y="345425"/>
            <a:chExt cx="5868718" cy="5962145"/>
          </a:xfrm>
        </p:grpSpPr>
        <p:sp>
          <p:nvSpPr>
            <p:cNvPr id="366" name="Shape 366"/>
            <p:cNvSpPr/>
            <p:nvPr/>
          </p:nvSpPr>
          <p:spPr>
            <a:xfrm>
              <a:off x="2609347" y="345425"/>
              <a:ext cx="5275596" cy="5275596"/>
            </a:xfrm>
            <a:prstGeom prst="pie">
              <a:avLst>
                <a:gd fmla="val 16200000" name="adj1"/>
                <a:gd fmla="val 1800000" name="adj2"/>
              </a:avLst>
            </a:prstGeom>
            <a:solidFill>
              <a:srgbClr val="906E40"/>
            </a:solidFill>
            <a:ln cap="flat" cmpd="sng" w="254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67" name="Shape 367"/>
            <p:cNvSpPr txBox="1"/>
            <p:nvPr/>
          </p:nvSpPr>
          <p:spPr>
            <a:xfrm>
              <a:off x="5477639" y="1318899"/>
              <a:ext cx="1789933" cy="17585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6825" lIns="36825" rIns="36825" tIns="368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uk-UA" sz="2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Зміст навчання</a:t>
              </a:r>
            </a:p>
          </p:txBody>
        </p:sp>
        <p:sp>
          <p:nvSpPr>
            <p:cNvPr id="368" name="Shape 368"/>
            <p:cNvSpPr/>
            <p:nvPr/>
          </p:nvSpPr>
          <p:spPr>
            <a:xfrm>
              <a:off x="2304272" y="504045"/>
              <a:ext cx="5558050" cy="5803524"/>
            </a:xfrm>
            <a:prstGeom prst="pie">
              <a:avLst>
                <a:gd fmla="val 1800000" name="adj1"/>
                <a:gd fmla="val 9000000" name="adj2"/>
              </a:avLst>
            </a:prstGeom>
            <a:solidFill>
              <a:srgbClr val="906E40"/>
            </a:solidFill>
            <a:ln cap="flat" cmpd="sng" w="254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69" name="Shape 369"/>
            <p:cNvSpPr txBox="1"/>
            <p:nvPr/>
          </p:nvSpPr>
          <p:spPr>
            <a:xfrm>
              <a:off x="3826119" y="4165794"/>
              <a:ext cx="2514356" cy="17963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6825" lIns="36825" rIns="36825" tIns="368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uk-UA" sz="2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Комунікаційна стратегія</a:t>
              </a:r>
            </a:p>
          </p:txBody>
        </p:sp>
        <p:sp>
          <p:nvSpPr>
            <p:cNvPr id="370" name="Shape 370"/>
            <p:cNvSpPr/>
            <p:nvPr/>
          </p:nvSpPr>
          <p:spPr>
            <a:xfrm>
              <a:off x="2016225" y="432060"/>
              <a:ext cx="5275596" cy="5275596"/>
            </a:xfrm>
            <a:prstGeom prst="pie">
              <a:avLst>
                <a:gd fmla="val 9000000" name="adj1"/>
                <a:gd fmla="val 16200000" name="adj2"/>
              </a:avLst>
            </a:prstGeom>
            <a:solidFill>
              <a:srgbClr val="906E40"/>
            </a:solidFill>
            <a:ln cap="flat" cmpd="sng" w="254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71" name="Shape 371"/>
            <p:cNvSpPr txBox="1"/>
            <p:nvPr/>
          </p:nvSpPr>
          <p:spPr>
            <a:xfrm>
              <a:off x="2581466" y="1468338"/>
              <a:ext cx="1789933" cy="17585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6825" lIns="36825" rIns="36825" tIns="368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uk-UA" sz="29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Виховання на цінностях</a:t>
              </a:r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hape 376"/>
          <p:cNvSpPr txBox="1"/>
          <p:nvPr/>
        </p:nvSpPr>
        <p:spPr>
          <a:xfrm>
            <a:off x="1763688" y="116631"/>
            <a:ext cx="6552728" cy="1446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uk-UA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Наказ Міністерства освіти і науки України № 1021 від 13 липня 2017 року «</a:t>
            </a:r>
            <a:r>
              <a:rPr b="1" lang="uk-UA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 організаційні питання запровадження Концепції Нової української школи у загальноосвітніх навчальних закладах І ступеня»</a:t>
            </a:r>
          </a:p>
        </p:txBody>
      </p:sp>
      <p:sp>
        <p:nvSpPr>
          <p:cNvPr id="377" name="Shape 377"/>
          <p:cNvSpPr/>
          <p:nvPr/>
        </p:nvSpPr>
        <p:spPr>
          <a:xfrm>
            <a:off x="524833" y="3068959"/>
            <a:ext cx="7902623" cy="22467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uk-UA" sz="28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Результат: 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lang="uk-UA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затвердження нового Державного стандарту початкової освіти 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lang="uk-UA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подальша розробка нових навчальних програм для початкової школи та навчальних матеріалів;</a:t>
            </a:r>
          </a:p>
        </p:txBody>
      </p:sp>
      <p:sp>
        <p:nvSpPr>
          <p:cNvPr id="378" name="Shape 378"/>
          <p:cNvSpPr/>
          <p:nvPr/>
        </p:nvSpPr>
        <p:spPr>
          <a:xfrm>
            <a:off x="4716016" y="3608442"/>
            <a:ext cx="45720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9" name="Shape 379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519" y="116631"/>
            <a:ext cx="638199" cy="638199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Shape 380"/>
          <p:cNvSpPr/>
          <p:nvPr/>
        </p:nvSpPr>
        <p:spPr>
          <a:xfrm>
            <a:off x="1007604" y="2392724"/>
            <a:ext cx="7416824" cy="31700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апробація на той час уже готових навчальних матеріалів з реалізованим компетентнісним підходом та інтеграцією змісту предметів;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апробація та формування інструментарію для дослідження рівня читацької та математичної компетентностей, а також чинників, що впливають на якість навчання учнів початкової школи.</a:t>
            </a:r>
          </a:p>
        </p:txBody>
      </p:sp>
      <p:sp>
        <p:nvSpPr>
          <p:cNvPr id="381" name="Shape 381"/>
          <p:cNvSpPr/>
          <p:nvPr/>
        </p:nvSpPr>
        <p:spPr>
          <a:xfrm>
            <a:off x="1511659" y="2669723"/>
            <a:ext cx="6480719" cy="22467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Підготовка 10 тис. вчителів початкових класів до запровадження нового Державного стандарту початкової освіти та нових навчальних програм – </a:t>
            </a:r>
            <a:r>
              <a:rPr b="1" lang="uk-UA" sz="2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дистанційні курси та тренінги;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lang="uk-UA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Розміщення навчальних матеріалів на сайті ed-era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Shape 382"/>
          <p:cNvSpPr/>
          <p:nvPr/>
        </p:nvSpPr>
        <p:spPr>
          <a:xfrm>
            <a:off x="1187624" y="1916832"/>
            <a:ext cx="712879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uk-UA" sz="18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 2017–2018 н.р. у 100 пілотних</a:t>
            </a:r>
            <a:r>
              <a:rPr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школах </a:t>
            </a:r>
            <a:r>
              <a:rPr b="1" lang="uk-UA" sz="18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розпочнеться</a:t>
            </a:r>
            <a:r>
              <a:rPr lang="uk-U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1"/>
                            </p:stCondLst>
                            <p:childTnLst>
                              <p:par>
                                <p:cTn fill="hold" nodeType="afterEffect" presetClass="exit" presetID="10" presetSubtype="0">
                                  <p:stCondLst>
                                    <p:cond delay="400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400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1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/>
        </p:nvSpPr>
        <p:spPr>
          <a:xfrm>
            <a:off x="899591" y="16141"/>
            <a:ext cx="7019925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uk-UA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Формула нової школи</a:t>
            </a:r>
          </a:p>
        </p:txBody>
      </p:sp>
      <p:pic>
        <p:nvPicPr>
          <p:cNvPr id="128" name="Shape 1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060476"/>
            <a:ext cx="9144000" cy="5765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Shape 133"/>
          <p:cNvGrpSpPr/>
          <p:nvPr/>
        </p:nvGrpSpPr>
        <p:grpSpPr>
          <a:xfrm>
            <a:off x="1265199" y="905"/>
            <a:ext cx="6757616" cy="6620826"/>
            <a:chOff x="1373719" y="-18272"/>
            <a:chExt cx="6757616" cy="6620826"/>
          </a:xfrm>
        </p:grpSpPr>
        <p:sp>
          <p:nvSpPr>
            <p:cNvPr id="134" name="Shape 134"/>
            <p:cNvSpPr/>
            <p:nvPr/>
          </p:nvSpPr>
          <p:spPr>
            <a:xfrm>
              <a:off x="3870889" y="2543115"/>
              <a:ext cx="1707938" cy="1707938"/>
            </a:xfrm>
            <a:prstGeom prst="ellipse">
              <a:avLst/>
            </a:prstGeom>
            <a:solidFill>
              <a:srgbClr val="906E40"/>
            </a:solidFill>
            <a:ln cap="flat" cmpd="sng" w="254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5" name="Shape 135"/>
            <p:cNvSpPr txBox="1"/>
            <p:nvPr/>
          </p:nvSpPr>
          <p:spPr>
            <a:xfrm>
              <a:off x="4121010" y="2793236"/>
              <a:ext cx="1207695" cy="12076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rIns="12700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uk-UA" sz="20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Реформа</a:t>
              </a:r>
            </a:p>
          </p:txBody>
        </p:sp>
        <p:sp>
          <p:nvSpPr>
            <p:cNvPr id="136" name="Shape 136"/>
            <p:cNvSpPr/>
            <p:nvPr/>
          </p:nvSpPr>
          <p:spPr>
            <a:xfrm rot="-5400000">
              <a:off x="4298134" y="2100219"/>
              <a:ext cx="853448" cy="32343"/>
            </a:xfrm>
            <a:custGeom>
              <a:pathLst>
                <a:path extrusionOk="0" h="120000" w="12000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7" name="Shape 137"/>
            <p:cNvSpPr txBox="1"/>
            <p:nvPr/>
          </p:nvSpPr>
          <p:spPr>
            <a:xfrm rot="-5400000">
              <a:off x="4703523" y="2095053"/>
              <a:ext cx="42672" cy="4267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rIns="1270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8" name="Shape 138"/>
            <p:cNvSpPr/>
            <p:nvPr/>
          </p:nvSpPr>
          <p:spPr>
            <a:xfrm>
              <a:off x="3870889" y="-18272"/>
              <a:ext cx="1707938" cy="1707938"/>
            </a:xfrm>
            <a:prstGeom prst="ellipse">
              <a:avLst/>
            </a:prstGeom>
            <a:solidFill>
              <a:srgbClr val="906E40"/>
            </a:solidFill>
            <a:ln cap="flat" cmpd="sng" w="254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9" name="Shape 139"/>
            <p:cNvSpPr txBox="1"/>
            <p:nvPr/>
          </p:nvSpPr>
          <p:spPr>
            <a:xfrm>
              <a:off x="4121010" y="231848"/>
              <a:ext cx="1207695" cy="12076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150" lIns="10150" rIns="10150" tIns="10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uk-UA" sz="16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Зміст</a:t>
              </a:r>
            </a:p>
          </p:txBody>
        </p:sp>
        <p:sp>
          <p:nvSpPr>
            <p:cNvPr id="140" name="Shape 140"/>
            <p:cNvSpPr/>
            <p:nvPr/>
          </p:nvSpPr>
          <p:spPr>
            <a:xfrm rot="-2314286">
              <a:off x="5299420" y="2582413"/>
              <a:ext cx="853449" cy="32343"/>
            </a:xfrm>
            <a:custGeom>
              <a:pathLst>
                <a:path extrusionOk="0" h="120000" w="12000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1" name="Shape 141"/>
            <p:cNvSpPr txBox="1"/>
            <p:nvPr/>
          </p:nvSpPr>
          <p:spPr>
            <a:xfrm rot="-2314286">
              <a:off x="5704810" y="2577249"/>
              <a:ext cx="42672" cy="4267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rIns="1270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2" name="Shape 142"/>
            <p:cNvSpPr/>
            <p:nvPr/>
          </p:nvSpPr>
          <p:spPr>
            <a:xfrm>
              <a:off x="5873464" y="946115"/>
              <a:ext cx="1707938" cy="1707938"/>
            </a:xfrm>
            <a:prstGeom prst="ellipse">
              <a:avLst/>
            </a:prstGeom>
            <a:solidFill>
              <a:srgbClr val="906E40"/>
            </a:solidFill>
            <a:ln cap="flat" cmpd="sng" w="254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3" name="Shape 143"/>
            <p:cNvSpPr txBox="1"/>
            <p:nvPr/>
          </p:nvSpPr>
          <p:spPr>
            <a:xfrm>
              <a:off x="6123585" y="1196237"/>
              <a:ext cx="1207695" cy="12076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150" lIns="10150" rIns="10150" tIns="10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uk-UA" sz="16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Структура</a:t>
              </a:r>
            </a:p>
          </p:txBody>
        </p:sp>
        <p:sp>
          <p:nvSpPr>
            <p:cNvPr id="144" name="Shape 144"/>
            <p:cNvSpPr/>
            <p:nvPr/>
          </p:nvSpPr>
          <p:spPr>
            <a:xfrm rot="771429">
              <a:off x="5547405" y="3659802"/>
              <a:ext cx="798696" cy="32343"/>
            </a:xfrm>
            <a:custGeom>
              <a:pathLst>
                <a:path extrusionOk="0" h="120000" w="12000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5" name="Shape 145"/>
            <p:cNvSpPr txBox="1"/>
            <p:nvPr/>
          </p:nvSpPr>
          <p:spPr>
            <a:xfrm rot="771429">
              <a:off x="5926785" y="3656006"/>
              <a:ext cx="39933" cy="3993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rIns="1270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6" name="Shape 146"/>
            <p:cNvSpPr/>
            <p:nvPr/>
          </p:nvSpPr>
          <p:spPr>
            <a:xfrm>
              <a:off x="6312721" y="3069311"/>
              <a:ext cx="1818614" cy="1795471"/>
            </a:xfrm>
            <a:prstGeom prst="ellipse">
              <a:avLst/>
            </a:prstGeom>
            <a:solidFill>
              <a:srgbClr val="906E40"/>
            </a:solidFill>
            <a:ln cap="flat" cmpd="sng" w="254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7" name="Shape 147"/>
            <p:cNvSpPr txBox="1"/>
            <p:nvPr/>
          </p:nvSpPr>
          <p:spPr>
            <a:xfrm>
              <a:off x="6579052" y="3332253"/>
              <a:ext cx="1285953" cy="12695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150" lIns="10150" rIns="10150" tIns="10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uk-UA" sz="16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Система фінансування</a:t>
              </a:r>
            </a:p>
          </p:txBody>
        </p:sp>
        <p:sp>
          <p:nvSpPr>
            <p:cNvPr id="148" name="Shape 148"/>
            <p:cNvSpPr/>
            <p:nvPr/>
          </p:nvSpPr>
          <p:spPr>
            <a:xfrm rot="3857143">
              <a:off x="4853807" y="4534778"/>
              <a:ext cx="853449" cy="32342"/>
            </a:xfrm>
            <a:custGeom>
              <a:pathLst>
                <a:path extrusionOk="0" h="120000" w="12000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9" name="Shape 149"/>
            <p:cNvSpPr txBox="1"/>
            <p:nvPr/>
          </p:nvSpPr>
          <p:spPr>
            <a:xfrm rot="3857143">
              <a:off x="5259195" y="4529615"/>
              <a:ext cx="42671" cy="4267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rIns="1270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0" name="Shape 150"/>
            <p:cNvSpPr/>
            <p:nvPr/>
          </p:nvSpPr>
          <p:spPr>
            <a:xfrm>
              <a:off x="4982233" y="4850848"/>
              <a:ext cx="1707938" cy="1707938"/>
            </a:xfrm>
            <a:prstGeom prst="ellipse">
              <a:avLst/>
            </a:prstGeom>
            <a:solidFill>
              <a:srgbClr val="906E40"/>
            </a:solidFill>
            <a:ln cap="flat" cmpd="sng" w="254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1" name="Shape 151"/>
            <p:cNvSpPr txBox="1"/>
            <p:nvPr/>
          </p:nvSpPr>
          <p:spPr>
            <a:xfrm>
              <a:off x="5232355" y="5100969"/>
              <a:ext cx="1207695" cy="12076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150" lIns="10150" rIns="10150" tIns="10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uk-UA" sz="16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Система управління</a:t>
              </a:r>
            </a:p>
          </p:txBody>
        </p:sp>
        <p:sp>
          <p:nvSpPr>
            <p:cNvPr id="152" name="Shape 152"/>
            <p:cNvSpPr/>
            <p:nvPr/>
          </p:nvSpPr>
          <p:spPr>
            <a:xfrm rot="6942857">
              <a:off x="3776712" y="4513257"/>
              <a:ext cx="805675" cy="32342"/>
            </a:xfrm>
            <a:custGeom>
              <a:pathLst>
                <a:path extrusionOk="0" h="120000" w="12000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3" name="Shape 153"/>
            <p:cNvSpPr txBox="1"/>
            <p:nvPr/>
          </p:nvSpPr>
          <p:spPr>
            <a:xfrm rot="-3857143">
              <a:off x="4159408" y="4509287"/>
              <a:ext cx="40283" cy="4028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rIns="1270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4" name="Shape 154"/>
            <p:cNvSpPr/>
            <p:nvPr/>
          </p:nvSpPr>
          <p:spPr>
            <a:xfrm>
              <a:off x="2693848" y="4807082"/>
              <a:ext cx="1839330" cy="1795471"/>
            </a:xfrm>
            <a:prstGeom prst="ellipse">
              <a:avLst/>
            </a:prstGeom>
            <a:solidFill>
              <a:srgbClr val="906E40"/>
            </a:solidFill>
            <a:ln cap="flat" cmpd="sng" w="254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5" name="Shape 155"/>
            <p:cNvSpPr txBox="1"/>
            <p:nvPr/>
          </p:nvSpPr>
          <p:spPr>
            <a:xfrm>
              <a:off x="2963211" y="5070023"/>
              <a:ext cx="1300602" cy="12695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150" lIns="10150" rIns="10150" tIns="10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uk-UA" sz="16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Нормативно-правове забезпечення</a:t>
              </a:r>
            </a:p>
          </p:txBody>
        </p:sp>
        <p:sp>
          <p:nvSpPr>
            <p:cNvPr id="156" name="Shape 156"/>
            <p:cNvSpPr/>
            <p:nvPr/>
          </p:nvSpPr>
          <p:spPr>
            <a:xfrm rot="10028571">
              <a:off x="3049549" y="3665894"/>
              <a:ext cx="853448" cy="32343"/>
            </a:xfrm>
            <a:custGeom>
              <a:pathLst>
                <a:path extrusionOk="0" h="120000" w="12000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7" name="Shape 157"/>
            <p:cNvSpPr txBox="1"/>
            <p:nvPr/>
          </p:nvSpPr>
          <p:spPr>
            <a:xfrm rot="-771429">
              <a:off x="3454938" y="3660729"/>
              <a:ext cx="42672" cy="4267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rIns="1270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8" name="Shape 158"/>
            <p:cNvSpPr/>
            <p:nvPr/>
          </p:nvSpPr>
          <p:spPr>
            <a:xfrm>
              <a:off x="1373719" y="3113077"/>
              <a:ext cx="1707938" cy="1707938"/>
            </a:xfrm>
            <a:prstGeom prst="ellipse">
              <a:avLst/>
            </a:prstGeom>
            <a:solidFill>
              <a:srgbClr val="906E40"/>
            </a:solidFill>
            <a:ln cap="flat" cmpd="sng" w="254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9" name="Shape 159"/>
            <p:cNvSpPr txBox="1"/>
            <p:nvPr/>
          </p:nvSpPr>
          <p:spPr>
            <a:xfrm>
              <a:off x="1623841" y="3363200"/>
              <a:ext cx="1207695" cy="12076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150" lIns="10150" rIns="10150" tIns="10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uk-UA" sz="16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Педагогіка</a:t>
              </a:r>
            </a:p>
          </p:txBody>
        </p:sp>
        <p:sp>
          <p:nvSpPr>
            <p:cNvPr id="160" name="Shape 160"/>
            <p:cNvSpPr/>
            <p:nvPr/>
          </p:nvSpPr>
          <p:spPr>
            <a:xfrm rot="-8490343">
              <a:off x="3319174" y="2591932"/>
              <a:ext cx="827194" cy="32342"/>
            </a:xfrm>
            <a:custGeom>
              <a:pathLst>
                <a:path extrusionOk="0" h="120000" w="120000">
                  <a:moveTo>
                    <a:pt x="0" y="59998"/>
                  </a:moveTo>
                  <a:lnTo>
                    <a:pt x="120000" y="59998"/>
                  </a:lnTo>
                </a:path>
              </a:pathLst>
            </a:custGeom>
            <a:noFill/>
            <a:ln cap="flat" cmpd="sng" w="25400">
              <a:solidFill>
                <a:srgbClr val="3B6495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1" name="Shape 161"/>
            <p:cNvSpPr txBox="1"/>
            <p:nvPr/>
          </p:nvSpPr>
          <p:spPr>
            <a:xfrm rot="2309657">
              <a:off x="3712091" y="2587425"/>
              <a:ext cx="41359" cy="4135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2700" rIns="1270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" name="Shape 162"/>
            <p:cNvSpPr/>
            <p:nvPr/>
          </p:nvSpPr>
          <p:spPr>
            <a:xfrm>
              <a:off x="1886714" y="965154"/>
              <a:ext cx="1707938" cy="1707938"/>
            </a:xfrm>
            <a:prstGeom prst="ellipse">
              <a:avLst/>
            </a:prstGeom>
            <a:solidFill>
              <a:srgbClr val="906E40"/>
            </a:solidFill>
            <a:ln cap="flat" cmpd="sng" w="254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3" name="Shape 163"/>
            <p:cNvSpPr txBox="1"/>
            <p:nvPr/>
          </p:nvSpPr>
          <p:spPr>
            <a:xfrm>
              <a:off x="2136835" y="1215275"/>
              <a:ext cx="1207695" cy="12076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150" lIns="10150" rIns="10150" tIns="10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uk-UA" sz="16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Система підготовки та професійного  розвитку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/>
        </p:nvSpPr>
        <p:spPr>
          <a:xfrm>
            <a:off x="2124075" y="274637"/>
            <a:ext cx="7019925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buSzPct val="25000"/>
              <a:buNone/>
            </a:pPr>
            <a:r>
              <a:rPr lang="uk-UA" sz="4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Яким має бути випускник школи?</a:t>
            </a:r>
          </a:p>
        </p:txBody>
      </p:sp>
      <p:pic>
        <p:nvPicPr>
          <p:cNvPr id="169" name="Shape 1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9552" y="1052736"/>
            <a:ext cx="3744415" cy="5540736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Shape 170"/>
          <p:cNvSpPr txBox="1"/>
          <p:nvPr/>
        </p:nvSpPr>
        <p:spPr>
          <a:xfrm>
            <a:off x="4716016" y="2887000"/>
            <a:ext cx="3511549" cy="1872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uk-UA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Освічені українці, всебічно розвинені, відповідальні громадяни і патріоти, здатні до інновацій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Shape 1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5536" y="525835"/>
            <a:ext cx="8509906" cy="55457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Shape 1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7543" y="692695"/>
            <a:ext cx="8342848" cy="5385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/>
        </p:nvSpPr>
        <p:spPr>
          <a:xfrm>
            <a:off x="1925277" y="1628799"/>
            <a:ext cx="5112567" cy="45243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Пропонується </a:t>
            </a:r>
            <a:r>
              <a:rPr b="1" lang="uk-UA" sz="2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три форми здобуття освіти</a:t>
            </a: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i="1" lang="uk-UA" sz="2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формальна</a:t>
            </a: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(офіційне підвищення рівня освіти),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i="1" lang="uk-UA" sz="2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неформальна</a:t>
            </a: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(підвищення рівня поза офіційною системою підвищення кваліфікації – тренінги, гуртки, курси),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i="1" lang="uk-UA" sz="2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інформальна</a:t>
            </a: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(самоосвіта).</a:t>
            </a:r>
          </a:p>
        </p:txBody>
      </p:sp>
      <p:sp>
        <p:nvSpPr>
          <p:cNvPr id="186" name="Shape 186"/>
          <p:cNvSpPr/>
          <p:nvPr/>
        </p:nvSpPr>
        <p:spPr>
          <a:xfrm>
            <a:off x="1529233" y="1171324"/>
            <a:ext cx="5904656" cy="5262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Окрім </a:t>
            </a:r>
            <a:r>
              <a:rPr b="1" lang="uk-UA" sz="2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очної, заочної, екстернатної та дистанційної освіти</a:t>
            </a:r>
            <a:r>
              <a:rPr i="1" lang="uk-UA" sz="2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абсолютно законними будуть: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i="1" lang="uk-UA" sz="2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сімейна або домашня освіта </a:t>
            </a: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(з батьками),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i="1" lang="uk-UA" sz="2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педагогічний патронаж</a:t>
            </a: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здобуття освіти </a:t>
            </a:r>
            <a:r>
              <a:rPr i="1" lang="uk-UA" sz="2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 робочому місці,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i="1" sz="24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50000"/>
              <a:buFont typeface="Calibri"/>
              <a:buChar char="•"/>
            </a:pPr>
            <a:r>
              <a:rPr i="1" lang="uk-UA" sz="2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дуальна освіта</a:t>
            </a:r>
            <a:r>
              <a:rPr lang="uk-UA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(поєднання навчання в навчальних закладах і на робочому місці). </a:t>
            </a:r>
          </a:p>
        </p:txBody>
      </p:sp>
      <p:sp>
        <p:nvSpPr>
          <p:cNvPr id="187" name="Shape 187"/>
          <p:cNvSpPr txBox="1"/>
          <p:nvPr/>
        </p:nvSpPr>
        <p:spPr>
          <a:xfrm>
            <a:off x="971600" y="38780"/>
            <a:ext cx="7019925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buSzPct val="25000"/>
              <a:buNone/>
            </a:pPr>
            <a:r>
              <a:rPr lang="uk-UA" sz="4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Форми здобуття освіти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