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305800" cy="1368152"/>
          </a:xfrm>
        </p:spPr>
        <p:txBody>
          <a:bodyPr/>
          <a:lstStyle/>
          <a:p>
            <a:r>
              <a:rPr lang="uk-UA" sz="5400" b="1" dirty="0" smtClean="0"/>
              <a:t>Навчальні програми з інформатики </a:t>
            </a:r>
            <a:br>
              <a:rPr lang="uk-UA" sz="5400" b="1" dirty="0" smtClean="0"/>
            </a:br>
            <a:r>
              <a:rPr lang="uk-UA" sz="5400" b="1" dirty="0" smtClean="0"/>
              <a:t>у 2017-2018 </a:t>
            </a:r>
            <a:r>
              <a:rPr lang="uk-UA" sz="5400" b="1" dirty="0" err="1" smtClean="0"/>
              <a:t>н.р</a:t>
            </a:r>
            <a:r>
              <a:rPr lang="uk-UA" sz="5400" b="1" dirty="0" smtClean="0"/>
              <a:t>.</a:t>
            </a:r>
            <a:endParaRPr lang="ru-RU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785786" y="1500173"/>
          <a:ext cx="7358114" cy="3821635"/>
        </p:xfrm>
        <a:graphic>
          <a:graphicData uri="http://schemas.openxmlformats.org/drawingml/2006/table">
            <a:tbl>
              <a:tblPr/>
              <a:tblGrid>
                <a:gridCol w="15357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223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33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700" dirty="0">
                          <a:latin typeface="Calibri"/>
                          <a:ea typeface="Calibri"/>
                          <a:cs typeface="Times New Roman"/>
                        </a:rPr>
                        <a:t>5–6 класи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700" dirty="0">
                          <a:latin typeface="Calibri"/>
                          <a:ea typeface="Calibri"/>
                          <a:cs typeface="Times New Roman"/>
                        </a:rPr>
                        <a:t>Програма для учнів, які вивчали інформатику у 2–4 класах, оновлена у 2017 р.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55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700">
                          <a:latin typeface="Calibri"/>
                          <a:ea typeface="Calibri"/>
                          <a:cs typeface="Times New Roman"/>
                        </a:rPr>
                        <a:t>7–9 класи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700">
                          <a:latin typeface="Calibri"/>
                          <a:ea typeface="Calibri"/>
                          <a:cs typeface="Times New Roman"/>
                        </a:rPr>
                        <a:t>Програма для 5–9 класів, що схвалена у 2015 р.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33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700">
                          <a:latin typeface="Calibri"/>
                          <a:ea typeface="Calibri"/>
                          <a:cs typeface="Times New Roman"/>
                        </a:rPr>
                        <a:t>10–11 класи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700" dirty="0">
                          <a:latin typeface="Calibri"/>
                          <a:ea typeface="Calibri"/>
                          <a:cs typeface="Times New Roman"/>
                        </a:rPr>
                        <a:t>Рівень стандарту і профільний рівень – нові програми, що будуть схвалені в червні 2017 р.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500042"/>
            <a:ext cx="5659755" cy="86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2017/18 навчальний рік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428597" y="4000504"/>
          <a:ext cx="8215370" cy="2528656"/>
        </p:xfrm>
        <a:graphic>
          <a:graphicData uri="http://schemas.openxmlformats.org/drawingml/2006/table">
            <a:tbl>
              <a:tblPr rtl="1"/>
              <a:tblGrid>
                <a:gridCol w="41076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076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620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 клас</a:t>
                      </a:r>
                      <a:endParaRPr lang="uk-UA" sz="1800" dirty="0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marL="62569" marR="62569" marT="62569" marB="625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 клас</a:t>
                      </a:r>
                      <a:endParaRPr lang="uk-UA" sz="1800" dirty="0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24072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Програмне забезпечення та інформаційна безпека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3D-графіка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Опрацювання табличних даних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Бази даних. Системи керування базами даних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Основи програмування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2569" marR="62569" marT="62569" marB="625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Кодування даних та апаратне забезпечення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Опрацювання текстових даних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Опрацювання мультимедійних об’єктів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Створення та публікація </a:t>
                      </a:r>
                      <a:r>
                        <a:rPr lang="uk-UA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веб-ресурсів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Основи програмування</a:t>
                      </a:r>
                      <a:endParaRPr lang="uk-UA" sz="16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Таблиця 4"/>
          <p:cNvGraphicFramePr>
            <a:graphicFrameLocks noGrp="1"/>
          </p:cNvGraphicFramePr>
          <p:nvPr/>
        </p:nvGraphicFramePr>
        <p:xfrm>
          <a:off x="428596" y="1000108"/>
          <a:ext cx="8215371" cy="2790444"/>
        </p:xfrm>
        <a:graphic>
          <a:graphicData uri="http://schemas.openxmlformats.org/drawingml/2006/table">
            <a:tbl>
              <a:tblPr rtl="1"/>
              <a:tblGrid>
                <a:gridCol w="27384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84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384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 клас</a:t>
                      </a:r>
                      <a:endParaRPr lang="uk-UA" sz="1800" dirty="0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 клас</a:t>
                      </a:r>
                      <a:endParaRPr lang="uk-UA" sz="1800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 клас</a:t>
                      </a:r>
                      <a:endParaRPr lang="uk-UA" sz="1800" dirty="0">
                        <a:solidFill>
                          <a:srgbClr val="000000"/>
                        </a:solidFill>
                        <a:latin typeface="Calibri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Електронна пошта та спільна робота в Інтернеті</a:t>
                      </a:r>
                      <a:endParaRPr lang="uk-UA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Опрацювання табличних даних</a:t>
                      </a:r>
                      <a:endParaRPr lang="uk-UA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Основи програмування</a:t>
                      </a:r>
                      <a:endParaRPr lang="uk-UA" sz="18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●"/>
                        <a:tabLst/>
                        <a:defRPr/>
                      </a:pP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Комп’ютерна графіка</a:t>
                      </a:r>
                      <a:endParaRPr lang="uk-UA" sz="1800" dirty="0" smtClean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Комп’ютерні 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презентації</a:t>
                      </a:r>
                      <a:endParaRPr lang="uk-UA" sz="18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Алгоритми </a:t>
                      </a: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і програми</a:t>
                      </a:r>
                      <a:endParaRPr lang="uk-UA" sz="18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Інформаційні процеси та системи</a:t>
                      </a:r>
                      <a:endParaRPr lang="uk-UA" sz="18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Мережеві технології та Інтернет</a:t>
                      </a:r>
                      <a:endParaRPr lang="uk-UA" sz="18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Опрацювання текстових даних</a:t>
                      </a:r>
                      <a:endParaRPr lang="uk-UA" sz="18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  <a:p>
                      <a:pPr marL="342900" lvl="0" indent="-342900" rtl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●"/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Основи алгоритмізації</a:t>
                      </a:r>
                      <a:endParaRPr lang="uk-UA" sz="1800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-71470" y="142852"/>
            <a:ext cx="93583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Тематичний плану курсу</a:t>
            </a:r>
            <a:endParaRPr lang="uk-UA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/>
        </p:nvGraphicFramePr>
        <p:xfrm>
          <a:off x="500034" y="1214422"/>
          <a:ext cx="8215371" cy="4736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84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384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5 клас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6 клас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7 клас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19319">
                <a:tc>
                  <a:txBody>
                    <a:bodyPr/>
                    <a:lstStyle/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Поняття алгоритму та його властивості.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Виконавець алгоритмів та система його команд.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Способи опису алгоритму.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Середовище опису й виконання алгоритмів.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Лінійні алгоритми.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Алгоритми з розгалуженнями.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Алгоритми з повтореннями. </a:t>
                      </a:r>
                    </a:p>
                    <a:p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Поняття про програмний об’єкт. Властивості об’єкта. Створення програмних об’єктів.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Поняття події. Види подій. Програмне опрацювання події. Змінювання  значень властивостей об’єкта в програмі.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Вкладені алгоритмічні структури повторення та розгалуження.</a:t>
                      </a:r>
                    </a:p>
                    <a:p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Мова програмування.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Типи даних у програмуванні. Змінні. Вказівка присвоювання.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Основні лінійні алгоритми роботи зі змінними (найбільше і найменше значення з двох змінних, обмін значення).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Створення програм із розгалуженням і повторенням з використанням змінних.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Опис моделей мовою програмування.</a:t>
                      </a:r>
                    </a:p>
                    <a:p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Створення простих ігрових проектів.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кутник 4"/>
          <p:cNvSpPr/>
          <p:nvPr/>
        </p:nvSpPr>
        <p:spPr>
          <a:xfrm>
            <a:off x="0" y="116632"/>
            <a:ext cx="935837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Алгоритмізація та програмування,</a:t>
            </a:r>
          </a:p>
          <a:p>
            <a:pPr algn="ctr"/>
            <a:r>
              <a:rPr lang="uk-UA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5-7</a:t>
            </a:r>
            <a:endParaRPr lang="uk-UA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-71470" y="71414"/>
            <a:ext cx="93583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Алгоритмізація та програмування, 8-9</a:t>
            </a:r>
            <a:endParaRPr lang="uk-UA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/>
        </p:nvGraphicFramePr>
        <p:xfrm>
          <a:off x="467544" y="1340768"/>
          <a:ext cx="8286808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434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</a:t>
                      </a:r>
                      <a:r>
                        <a:rPr lang="uk-UA" baseline="0" dirty="0" smtClean="0"/>
                        <a:t> клас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9 клас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Поняття об’єкта в мові програмування, його властивостей і методів. Графічний інтерфейс, основні компоненти програми з графічним інтерфейсом. Поняття елемента керування. Обробка подій, пов’язаних з елементами керування. Властивості і методи елементів керування. </a:t>
                      </a: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Структура програми. Введення і виведення даних. Вирази. Умовні оператори (коротка, повна та складені умови). Оператори циклу. Вкладені цикли. Пошук найбільшого і найменшого елементів у наборі даних. </a:t>
                      </a:r>
                      <a:endParaRPr lang="uk-U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Поняття одновимірного масиву. Введення й виведення значень елементів масивів.</a:t>
                      </a: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Алгоритми опрацювання масивів: знаходження підсумкових величин, зокрема для елементів, що задовольняють задані умови, а також пошук у масиві за певними критеріями.</a:t>
                      </a:r>
                    </a:p>
                    <a:p>
                      <a:r>
                        <a:rPr lang="uk-U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Алгоритми впорядкування масиву.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-71470" y="71414"/>
            <a:ext cx="935837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Кореляція між </a:t>
            </a:r>
            <a:r>
              <a:rPr lang="uk-UA" sz="3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ЕТ</a:t>
            </a:r>
            <a:r>
              <a:rPr lang="uk-U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та ОАП, 7 клас</a:t>
            </a:r>
            <a:endParaRPr lang="uk-UA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/>
        </p:nvGraphicFramePr>
        <p:xfrm>
          <a:off x="357158" y="1071546"/>
          <a:ext cx="8429684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4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3831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ЕТ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Об’єкти електронних таблиць — книга, аркуш, комірка, діапазон комірок.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Типи даних: числові, грошові, дати, текст, відсотки. Введення, редагування й форматування даних основних типів. 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Адресація. Формули.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Моделі. Етапи побудови моделей. Реалізація математичних моделей.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ОАП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Мова програмування.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Типи даних у програмуванні. Змінні. Вказівка присвоювання.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Основні лінійні алгоритми роботи зі змінними (найбільше і найменше значення з двох змінних, обмін значення).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Створення програм із розгалуженням і повторенням з використанням змінних.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Опис моделей мовою програмування.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Створення простих ігрових проектів.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-71470" y="71414"/>
            <a:ext cx="935837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Кореляція між </a:t>
            </a:r>
            <a:r>
              <a:rPr lang="uk-UA" sz="3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ЕТ</a:t>
            </a:r>
            <a:r>
              <a:rPr lang="uk-U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БД та </a:t>
            </a:r>
            <a:r>
              <a:rPr lang="uk-UA" sz="3600" b="1" cap="none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ОАП,</a:t>
            </a:r>
          </a:p>
          <a:p>
            <a:pPr algn="ctr"/>
            <a:r>
              <a:rPr lang="uk-UA" sz="3600" b="1" cap="none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uk-UA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 клас</a:t>
            </a:r>
            <a:endParaRPr lang="uk-UA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/>
        </p:nvGraphicFramePr>
        <p:xfrm>
          <a:off x="179512" y="1268760"/>
          <a:ext cx="8607330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9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724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90234"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ЕТ</a:t>
                      </a:r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Електронна таблиця як засіб подання відомостей про однотипні об’єкти. Сортування. Прості та розширені фільтри. 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Умовне форматування.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Обчислення підсумків.</a:t>
                      </a:r>
                      <a:endParaRPr lang="uk-UA" sz="2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БД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Поняття та призначення баз даних. Поняття таблиці, поля, запису, ключа таблиці.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Додавання, видалення, редагування даних у базі. 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Фільтрація та автоматизоване створення запитів у базі даних.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smtClean="0"/>
                        <a:t>ОАП</a:t>
                      </a:r>
                      <a:endParaRPr lang="uk-U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Поняття одновимірного масиву. Введення й виведення значень елементів масивів.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Алгоритми опрацювання масивів: знаходження підсумкових величин, зокрема для елементів, що задовольняють задані умови, а також пошук у масиві за певними критеріями.</a:t>
                      </a:r>
                    </a:p>
                    <a:p>
                      <a:r>
                        <a:rPr lang="uk-UA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Алгоритми впорядкування масиву.</a:t>
                      </a:r>
                      <a:endParaRPr lang="uk-UA" sz="20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752528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/>
              <a:t>Навчальний заклад;</a:t>
            </a:r>
          </a:p>
          <a:p>
            <a:r>
              <a:rPr lang="uk-UA" dirty="0" smtClean="0"/>
              <a:t>ПІБ вчителів інформатики;</a:t>
            </a:r>
          </a:p>
          <a:p>
            <a:r>
              <a:rPr lang="uk-UA" dirty="0" smtClean="0"/>
              <a:t>Категорія, звання;</a:t>
            </a:r>
          </a:p>
          <a:p>
            <a:r>
              <a:rPr lang="uk-UA" dirty="0" smtClean="0"/>
              <a:t>Науково-методична тема, над якою працюєте;</a:t>
            </a:r>
          </a:p>
          <a:p>
            <a:r>
              <a:rPr lang="uk-UA" dirty="0" smtClean="0"/>
              <a:t>Факультатив, гурток (назва), який ведете;</a:t>
            </a:r>
          </a:p>
          <a:p>
            <a:r>
              <a:rPr lang="uk-UA" dirty="0" smtClean="0"/>
              <a:t>Професійні конкурси, у яких ви брали участь; </a:t>
            </a:r>
          </a:p>
          <a:p>
            <a:r>
              <a:rPr lang="uk-UA" dirty="0" smtClean="0"/>
              <a:t>Друковані роботи;</a:t>
            </a:r>
          </a:p>
          <a:p>
            <a:r>
              <a:rPr lang="uk-UA" dirty="0" smtClean="0"/>
              <a:t>Результати учнівських олімпіад з інформатики та інформаційних технологій;</a:t>
            </a:r>
          </a:p>
          <a:p>
            <a:r>
              <a:rPr lang="uk-UA" dirty="0" smtClean="0"/>
              <a:t>Результати Всеукраїнського конкурсу-захисту науково-дослідницьких робіт МАН ;</a:t>
            </a:r>
          </a:p>
          <a:p>
            <a:r>
              <a:rPr lang="uk-UA" dirty="0" smtClean="0"/>
              <a:t>Результати учнівських конкурсів (назва конкурсу, кількість переможців);</a:t>
            </a:r>
          </a:p>
          <a:p>
            <a:r>
              <a:rPr lang="uk-UA" dirty="0" smtClean="0"/>
              <a:t>Адреса Вашого сайту або </a:t>
            </a:r>
            <a:r>
              <a:rPr lang="uk-UA" dirty="0" err="1" smtClean="0"/>
              <a:t>блогу</a:t>
            </a:r>
            <a:r>
              <a:rPr lang="uk-UA" dirty="0" smtClean="0"/>
              <a:t>;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Фото-звіт , індивідуальні картки (електронний варіант)</a:t>
            </a:r>
          </a:p>
          <a:p>
            <a:pPr>
              <a:buNone/>
            </a:pPr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Звітність за 2016-2017 </a:t>
            </a:r>
            <a:r>
              <a:rPr lang="uk-UA" dirty="0" err="1" smtClean="0">
                <a:solidFill>
                  <a:srgbClr val="FF0000"/>
                </a:solidFill>
              </a:rPr>
              <a:t>н.р</a:t>
            </a:r>
            <a:r>
              <a:rPr lang="uk-UA" dirty="0" smtClean="0">
                <a:solidFill>
                  <a:srgbClr val="FF0000"/>
                </a:solidFill>
              </a:rPr>
              <a:t>.</a:t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u="sng" dirty="0" smtClean="0">
                <a:solidFill>
                  <a:srgbClr val="FF0000"/>
                </a:solidFill>
              </a:rPr>
              <a:t>подати </a:t>
            </a:r>
            <a:r>
              <a:rPr lang="uk-UA" u="sng" smtClean="0">
                <a:solidFill>
                  <a:srgbClr val="FF0000"/>
                </a:solidFill>
              </a:rPr>
              <a:t>до </a:t>
            </a:r>
            <a:r>
              <a:rPr lang="uk-UA" u="sng" smtClean="0">
                <a:solidFill>
                  <a:srgbClr val="0070C0"/>
                </a:solidFill>
              </a:rPr>
              <a:t>15.05.2017</a:t>
            </a:r>
            <a:r>
              <a:rPr lang="uk-UA" u="sng" smtClean="0">
                <a:solidFill>
                  <a:srgbClr val="FF0000"/>
                </a:solidFill>
              </a:rPr>
              <a:t>  </a:t>
            </a:r>
            <a:r>
              <a:rPr lang="uk-UA" u="sng" dirty="0" smtClean="0">
                <a:solidFill>
                  <a:srgbClr val="FF0000"/>
                </a:solidFill>
              </a:rPr>
              <a:t>на електронну адресу  </a:t>
            </a:r>
            <a:r>
              <a:rPr lang="en-US" b="1" u="sng" dirty="0" smtClean="0">
                <a:solidFill>
                  <a:srgbClr val="0070C0"/>
                </a:solidFill>
              </a:rPr>
              <a:t>annazagaynova@rambler.ru</a:t>
            </a:r>
            <a:endParaRPr lang="ru-RU" b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4975" y="-2233"/>
            <a:ext cx="7534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Вибір підручників з інформатики для 9-го класу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83769" y="548680"/>
          <a:ext cx="4104456" cy="6052584"/>
        </p:xfrm>
        <a:graphic>
          <a:graphicData uri="http://schemas.openxmlformats.org/drawingml/2006/table">
            <a:tbl>
              <a:tblPr/>
              <a:tblGrid>
                <a:gridCol w="346582"/>
                <a:gridCol w="2275190"/>
                <a:gridCol w="1482684"/>
              </a:tblGrid>
              <a:tr h="3618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latin typeface="Times New Roman"/>
                          <a:ea typeface="Times New Roman"/>
                        </a:rPr>
                        <a:t>Назва ЗНЗ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Назва предмету/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Автор підручн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latin typeface="Times New Roman"/>
                          <a:ea typeface="Times New Roman"/>
                        </a:rPr>
                        <a:t>Дергачівський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 НВК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Дергачівський ліцей №2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Дергачівська гімназія №3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Й.Я.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Малоданилівський ліцей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Пересічанська ЗОШ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Й.Я.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Солоницівський колегіум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Й.Я.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Солоницівська ЗОШ №2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Солоницівська гімназія №3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Слатинський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Й.Я.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Козачолопанський 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Вільшанська ЗОШ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Прудянська ЗОШ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Черкаськолозівська ЗОШ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Й.Я.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Руськолозівський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Подвірський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 Й.Я.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Великопроходівський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 Й.Я.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Токарівський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Ривкінд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Безруківський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 Й.Я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Ветеринарний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 Й.Я.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Цупівський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 Й.Я.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Протопопівський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Ривкінд Й.Я.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Дворічнокутянська ЗОШ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Ривкінд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Полівський НВК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Ривкінд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51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</a:tabLst>
                      </a:pPr>
                      <a:endParaRPr lang="uk-UA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Дергачівська вечірня школа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Ривкінд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Й.Я.</a:t>
                      </a:r>
                    </a:p>
                  </a:txBody>
                  <a:tcPr marL="43439" marR="434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816</Words>
  <Application>Microsoft Office PowerPoint</Application>
  <PresentationFormat>Экран (4:3)</PresentationFormat>
  <Paragraphs>158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Навчальні програми з інформатики  у 2017-2018 н.р.</vt:lpstr>
      <vt:lpstr>Слайд 2</vt:lpstr>
      <vt:lpstr>Слайд 3</vt:lpstr>
      <vt:lpstr>Слайд 4</vt:lpstr>
      <vt:lpstr>Слайд 5</vt:lpstr>
      <vt:lpstr>Слайд 6</vt:lpstr>
      <vt:lpstr>Слайд 7</vt:lpstr>
      <vt:lpstr>Звітність за 2016-2017 н.р. подати до 15.05.2017  на електронну адресу  annazagaynova@rambler.ru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Навчальні програми з інформатики </dc:title>
  <dc:creator>Admin</dc:creator>
  <cp:lastModifiedBy>Admin</cp:lastModifiedBy>
  <cp:revision>15</cp:revision>
  <dcterms:created xsi:type="dcterms:W3CDTF">2017-04-17T16:16:57Z</dcterms:created>
  <dcterms:modified xsi:type="dcterms:W3CDTF">2017-05-09T16:37:37Z</dcterms:modified>
</cp:coreProperties>
</file>