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7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aexcel.ru/" TargetMode="External"/><Relationship Id="rId7" Type="http://schemas.openxmlformats.org/officeDocument/2006/relationships/hyperlink" Target="http://andypope.info/charts.htm" TargetMode="External"/><Relationship Id="rId2" Type="http://schemas.openxmlformats.org/officeDocument/2006/relationships/hyperlink" Target="http://it.upml.knu.u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soffice.nm.ru/" TargetMode="External"/><Relationship Id="rId5" Type="http://schemas.openxmlformats.org/officeDocument/2006/relationships/hyperlink" Target="http://exceltip.ru/" TargetMode="External"/><Relationship Id="rId4" Type="http://schemas.openxmlformats.org/officeDocument/2006/relationships/hyperlink" Target="http://www.youtube.com/watch?v=zSMBQWlRFx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lgolib.chat.ru/" TargetMode="External"/><Relationship Id="rId2" Type="http://schemas.openxmlformats.org/officeDocument/2006/relationships/hyperlink" Target="http://www.qbit.org.u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cm.timus.ru/" TargetMode="External"/><Relationship Id="rId4" Type="http://schemas.openxmlformats.org/officeDocument/2006/relationships/hyperlink" Target="http://algolist.manual.r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569568"/>
          </a:xfrm>
        </p:spPr>
        <p:txBody>
          <a:bodyPr>
            <a:noAutofit/>
          </a:bodyPr>
          <a:lstStyle/>
          <a:p>
            <a:r>
              <a:rPr lang="uk-UA" sz="4400" dirty="0" smtClean="0"/>
              <a:t>організація </a:t>
            </a:r>
            <a:r>
              <a:rPr lang="uk-UA" sz="4400" dirty="0" smtClean="0"/>
              <a:t>та проведення ІІ етапу Всеукраїнської учнівської олімпіади з інформатики у </a:t>
            </a:r>
            <a:r>
              <a:rPr lang="uk-UA" sz="4400" dirty="0" smtClean="0"/>
              <a:t>2016/2017 </a:t>
            </a:r>
            <a:r>
              <a:rPr lang="uk-UA" sz="4400" dirty="0" smtClean="0"/>
              <a:t>навчальному році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uk-UA" sz="2700" dirty="0" smtClean="0"/>
              <a:t>Методичні рекомендації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uk-UA" sz="2700" dirty="0" smtClean="0"/>
              <a:t>щодо організації та проведення ІІ етапу Всеукраїнської учнівської олімпіади з інформаційних технологій у 2016/2017 навчальному році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>
            <a:normAutofit/>
          </a:bodyPr>
          <a:lstStyle/>
          <a:p>
            <a:pPr marL="0" lvl="1" algn="just">
              <a:buNone/>
            </a:pPr>
            <a:r>
              <a:rPr lang="uk-UA" sz="2800" dirty="0" smtClean="0"/>
              <a:t>ІІ етап Всеукраїнської учнівської олімпіади з інформаційних технологій  відбудеться </a:t>
            </a:r>
            <a:r>
              <a:rPr lang="uk-UA" sz="2800" b="1" dirty="0" smtClean="0">
                <a:solidFill>
                  <a:srgbClr val="FF0000"/>
                </a:solidFill>
              </a:rPr>
              <a:t>25 грудня 2016 року</a:t>
            </a:r>
            <a:r>
              <a:rPr lang="uk-UA" sz="2800" dirty="0" smtClean="0">
                <a:solidFill>
                  <a:srgbClr val="FF0000"/>
                </a:solidFill>
              </a:rPr>
              <a:t>.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lvl="1" algn="just">
              <a:buNone/>
            </a:pPr>
            <a:r>
              <a:rPr lang="uk-UA" sz="2800" dirty="0" smtClean="0"/>
              <a:t>Початок олімпіади о </a:t>
            </a:r>
            <a:r>
              <a:rPr lang="uk-UA" sz="2800" dirty="0" smtClean="0">
                <a:solidFill>
                  <a:srgbClr val="FF0000"/>
                </a:solidFill>
              </a:rPr>
              <a:t>10.00</a:t>
            </a:r>
            <a:r>
              <a:rPr lang="uk-UA" sz="2800" dirty="0" smtClean="0"/>
              <a:t>. Районна олімпіада з інформаційних технологій проводиться в один тур. Час виконання </a:t>
            </a:r>
            <a:r>
              <a:rPr lang="uk-UA" sz="2800" dirty="0" err="1" smtClean="0"/>
              <a:t>олімпіадних</a:t>
            </a:r>
            <a:r>
              <a:rPr lang="uk-UA" sz="2800" dirty="0" smtClean="0"/>
              <a:t> завдань – </a:t>
            </a:r>
            <a:r>
              <a:rPr lang="uk-UA" sz="2800" dirty="0" smtClean="0">
                <a:solidFill>
                  <a:srgbClr val="FF0000"/>
                </a:solidFill>
              </a:rPr>
              <a:t>4 години</a:t>
            </a:r>
            <a:r>
              <a:rPr lang="uk-UA" sz="2800" dirty="0" smtClean="0"/>
              <a:t>.</a:t>
            </a:r>
          </a:p>
          <a:p>
            <a:pPr marL="0" lvl="1" algn="just">
              <a:buNone/>
            </a:pPr>
            <a:r>
              <a:rPr lang="uk-UA" sz="2800" dirty="0" smtClean="0"/>
              <a:t>На ІІ етапі Всеукраїнської учнівської олімпіади з інформаційних технологій у 2016/2017 навчальному році пропонуються окремі завдання </a:t>
            </a:r>
            <a:r>
              <a:rPr lang="uk-UA" sz="2800" dirty="0" smtClean="0">
                <a:solidFill>
                  <a:srgbClr val="FF0000"/>
                </a:solidFill>
              </a:rPr>
              <a:t>9;10-11 класів</a:t>
            </a:r>
            <a:r>
              <a:rPr lang="uk-UA" sz="2800" dirty="0" smtClean="0"/>
              <a:t>. </a:t>
            </a:r>
            <a:endParaRPr lang="ru-RU" sz="2800" dirty="0" smtClean="0"/>
          </a:p>
          <a:p>
            <a:pPr marL="0" lvl="1" algn="just">
              <a:buNone/>
            </a:pPr>
            <a:endParaRPr lang="ru-RU" sz="2800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FF0000"/>
                </a:solidFill>
              </a:rPr>
              <a:t>Характеристика завдань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t"/>
            <a:r>
              <a:rPr lang="uk-UA" dirty="0" smtClean="0"/>
              <a:t>Зміст завдань олімпіади базується на навчальній програмі з курсу «Інформатика». Академічний рівень».</a:t>
            </a:r>
            <a:endParaRPr lang="ru-RU" dirty="0" smtClean="0"/>
          </a:p>
          <a:p>
            <a:pPr fontAlgn="t"/>
            <a:r>
              <a:rPr lang="uk-UA" dirty="0" smtClean="0"/>
              <a:t>Завдання з ІКТ містять: комплексне, інтегроване завдання на використання офісних інформаційних технологій, що вивчається в курсі «Інформатика» (крім програмування на VBA).</a:t>
            </a:r>
            <a:endParaRPr lang="ru-RU" dirty="0" smtClean="0"/>
          </a:p>
          <a:p>
            <a:pPr fontAlgn="t"/>
            <a:r>
              <a:rPr lang="uk-UA" dirty="0" smtClean="0"/>
              <a:t>Результат роботи над </a:t>
            </a:r>
            <a:r>
              <a:rPr lang="uk-UA" dirty="0" err="1" smtClean="0"/>
              <a:t>розв</a:t>
            </a:r>
            <a:r>
              <a:rPr lang="ru-RU" dirty="0" smtClean="0"/>
              <a:t>’</a:t>
            </a:r>
            <a:r>
              <a:rPr lang="uk-UA" dirty="0" err="1" smtClean="0"/>
              <a:t>язанням</a:t>
            </a:r>
            <a:r>
              <a:rPr lang="uk-UA" dirty="0" smtClean="0"/>
              <a:t> кожної з цих задач має бути чітко спрямований на використання відповідного до умови задачі програмного засобу з пакету офісних додатків.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dirty="0" smtClean="0"/>
              <a:t>Комплект завдань для учнів </a:t>
            </a:r>
            <a:r>
              <a:rPr lang="uk-UA" dirty="0" smtClean="0">
                <a:solidFill>
                  <a:srgbClr val="FF0000"/>
                </a:solidFill>
              </a:rPr>
              <a:t>9 класів </a:t>
            </a:r>
            <a:r>
              <a:rPr lang="uk-UA" dirty="0" smtClean="0"/>
              <a:t>містить </a:t>
            </a:r>
            <a:r>
              <a:rPr lang="uk-UA" dirty="0" smtClean="0">
                <a:solidFill>
                  <a:srgbClr val="FF0000"/>
                </a:solidFill>
              </a:rPr>
              <a:t>3 задачі</a:t>
            </a:r>
            <a:r>
              <a:rPr lang="uk-UA" dirty="0" smtClean="0"/>
              <a:t>, для учнів </a:t>
            </a:r>
            <a:r>
              <a:rPr lang="uk-UA" dirty="0" smtClean="0">
                <a:solidFill>
                  <a:srgbClr val="FF0000"/>
                </a:solidFill>
              </a:rPr>
              <a:t>10-11 класів – 4 задачі</a:t>
            </a:r>
            <a:r>
              <a:rPr lang="ru-RU" dirty="0" smtClean="0"/>
              <a:t>. </a:t>
            </a:r>
          </a:p>
          <a:p>
            <a:pPr fontAlgn="t">
              <a:buNone/>
            </a:pPr>
            <a:r>
              <a:rPr lang="uk-UA" dirty="0" smtClean="0"/>
              <a:t>Запропоновані завдання виконуються за допомогою засобів офісних додатків та передбачають:</a:t>
            </a:r>
            <a:endParaRPr lang="ru-RU" dirty="0" smtClean="0"/>
          </a:p>
          <a:p>
            <a:pPr fontAlgn="t">
              <a:buNone/>
            </a:pPr>
            <a:r>
              <a:rPr lang="uk-UA" dirty="0" smtClean="0"/>
              <a:t>1) у текстовому процесорі: створення текстового документу із використанням засобів форматування, редагування та пошуку,  вбудованих та зв’язаних об’єктів, стилів, посилань та розсилок, засобів рецензування;</a:t>
            </a:r>
            <a:endParaRPr lang="ru-RU" dirty="0" smtClean="0"/>
          </a:p>
          <a:p>
            <a:pPr fontAlgn="t">
              <a:buNone/>
            </a:pPr>
            <a:r>
              <a:rPr lang="uk-UA" dirty="0" smtClean="0"/>
              <a:t>2) у табличному процесорі: створення та опрацювання табличних даних із використанням засобів форматування, редагування, фільтрації, сортування та пошуку,  вбудованих та зв’язаних об’єктів, стилів, вбудованих функцій </a:t>
            </a:r>
            <a:r>
              <a:rPr lang="uk-UA" dirty="0" smtClean="0"/>
              <a:t>та засобів </a:t>
            </a:r>
            <a:r>
              <a:rPr lang="uk-UA" dirty="0" smtClean="0"/>
              <a:t>аналізу даних, ділової графіки;</a:t>
            </a:r>
            <a:endParaRPr lang="ru-RU" dirty="0" smtClean="0"/>
          </a:p>
          <a:p>
            <a:pPr fontAlgn="t">
              <a:buNone/>
            </a:pPr>
            <a:r>
              <a:rPr lang="uk-UA" dirty="0" smtClean="0"/>
              <a:t>3) у системах управління базами даних: проектування моделі бази даних та її реалізація з можливістю опрацювання даних на рівні таблиць, запитів, форм та звітів (форматування, редагування, пошук, фільтрація, сортування та обчислення за допомогою вбудованих функцій);</a:t>
            </a:r>
            <a:endParaRPr lang="ru-RU" dirty="0" smtClean="0"/>
          </a:p>
          <a:p>
            <a:pPr fontAlgn="t">
              <a:buNone/>
            </a:pPr>
            <a:r>
              <a:rPr lang="uk-UA" dirty="0" smtClean="0"/>
              <a:t>4) у програмі для створення презентацій: проектування моделі презентації та її реалізація із використанням засобів форматування та редагування, анімації, вбудованих та зв’язаних об’єктів, стилів, посилань, створення навігації по слайдах, використання елементів керування.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FF0000"/>
                </a:solidFill>
              </a:rPr>
              <a:t>Характеристика завдань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>Рекомендовані Інтернет ресурси для підготовки до олімпіади з інформаційних технологій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08552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>
                <a:hlinkClick r:id="rId2"/>
              </a:rPr>
              <a:t>http://it.upml.knu.ua/</a:t>
            </a:r>
            <a:r>
              <a:rPr lang="uk-UA" dirty="0" smtClean="0"/>
              <a:t> Дистанційний турнір з інформаційних технологій серед учнівської молоді;</a:t>
            </a:r>
            <a:endParaRPr lang="ru-RU" dirty="0" smtClean="0"/>
          </a:p>
          <a:p>
            <a:r>
              <a:rPr lang="uk-UA" dirty="0" smtClean="0">
                <a:hlinkClick r:id="rId3"/>
              </a:rPr>
              <a:t>http://planetaexcel.ru</a:t>
            </a:r>
            <a:r>
              <a:rPr lang="uk-UA" dirty="0" smtClean="0"/>
              <a:t> Планета </a:t>
            </a:r>
            <a:r>
              <a:rPr lang="uk-UA" dirty="0" err="1" smtClean="0"/>
              <a:t>Exsel</a:t>
            </a:r>
            <a:r>
              <a:rPr lang="uk-UA" dirty="0" smtClean="0"/>
              <a:t>; </a:t>
            </a:r>
            <a:endParaRPr lang="ru-RU" dirty="0" smtClean="0"/>
          </a:p>
          <a:p>
            <a:r>
              <a:rPr lang="uk-UA" dirty="0" smtClean="0">
                <a:hlinkClick r:id="rId4"/>
              </a:rPr>
              <a:t>http://www.youtube.com/watch?v=zSMBQWlRFxI</a:t>
            </a:r>
            <a:r>
              <a:rPr lang="uk-UA" dirty="0" smtClean="0"/>
              <a:t> мультимедійні розв’язки задач з інформатики та інформаційних технологій;</a:t>
            </a:r>
            <a:endParaRPr lang="ru-RU" dirty="0" smtClean="0"/>
          </a:p>
          <a:p>
            <a:r>
              <a:rPr lang="uk-UA" dirty="0" smtClean="0">
                <a:hlinkClick r:id="rId5"/>
              </a:rPr>
              <a:t>http://exceltip.ru/</a:t>
            </a:r>
            <a:r>
              <a:rPr lang="uk-UA" dirty="0" smtClean="0"/>
              <a:t> </a:t>
            </a:r>
            <a:r>
              <a:rPr lang="uk-UA" dirty="0" err="1" smtClean="0"/>
              <a:t>Блог</a:t>
            </a:r>
            <a:r>
              <a:rPr lang="uk-UA" dirty="0" smtClean="0"/>
              <a:t> про програму Microsoft Excel: прийоми, хитрощі, секрети, трюки;</a:t>
            </a:r>
            <a:endParaRPr lang="ru-RU" dirty="0" smtClean="0"/>
          </a:p>
          <a:p>
            <a:r>
              <a:rPr lang="uk-UA" dirty="0" smtClean="0">
                <a:hlinkClick r:id="rId6"/>
              </a:rPr>
              <a:t>http://www.msoffice.nm.ru</a:t>
            </a:r>
            <a:r>
              <a:rPr lang="uk-UA" dirty="0" smtClean="0"/>
              <a:t> Microsoft Excel: Таблиці та VBA. Довідник;</a:t>
            </a:r>
            <a:endParaRPr lang="ru-RU" dirty="0" smtClean="0"/>
          </a:p>
          <a:p>
            <a:r>
              <a:rPr lang="uk-UA" dirty="0" smtClean="0">
                <a:hlinkClick r:id="rId7"/>
              </a:rPr>
              <a:t>http://andypope.info/charts.htm</a:t>
            </a:r>
            <a:r>
              <a:rPr lang="uk-UA" dirty="0" smtClean="0"/>
              <a:t> AJP Excel;</a:t>
            </a:r>
            <a:endParaRPr lang="ru-RU" dirty="0" smtClean="0"/>
          </a:p>
          <a:p>
            <a:r>
              <a:rPr lang="en-US" dirty="0" smtClean="0"/>
              <a:t>http</a:t>
            </a:r>
            <a:r>
              <a:rPr lang="uk-UA" dirty="0" smtClean="0"/>
              <a:t>://</a:t>
            </a:r>
            <a:r>
              <a:rPr lang="en-US" dirty="0" smtClean="0"/>
              <a:t>www</a:t>
            </a:r>
            <a:r>
              <a:rPr lang="uk-UA" dirty="0" smtClean="0"/>
              <a:t>.</a:t>
            </a:r>
            <a:r>
              <a:rPr lang="en-US" dirty="0" err="1" smtClean="0"/>
              <a:t>mcenterdnepr</a:t>
            </a:r>
            <a:r>
              <a:rPr lang="uk-UA" dirty="0" smtClean="0"/>
              <a:t>.</a:t>
            </a:r>
            <a:r>
              <a:rPr lang="en-US" dirty="0" err="1" smtClean="0"/>
              <a:t>inf</a:t>
            </a:r>
            <a:r>
              <a:rPr lang="uk-UA" dirty="0" smtClean="0"/>
              <a:t>. </a:t>
            </a:r>
            <a:r>
              <a:rPr lang="en-US" dirty="0" err="1" smtClean="0"/>
              <a:t>ua</a:t>
            </a:r>
            <a:r>
              <a:rPr lang="uk-UA" dirty="0" smtClean="0"/>
              <a:t>/ сайт Всеукраїнської учнівської олімпіади з інформаційних технологій.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r>
              <a:rPr lang="uk-UA" sz="3600" dirty="0" smtClean="0"/>
              <a:t>У ІІ (районному) етапі Всеукраїнської учнівської олімпіади з інформатики беруть участь учні </a:t>
            </a:r>
            <a:r>
              <a:rPr lang="uk-UA" sz="3600" dirty="0" smtClean="0">
                <a:solidFill>
                  <a:srgbClr val="FF0000"/>
                </a:solidFill>
              </a:rPr>
              <a:t>8-11 </a:t>
            </a:r>
            <a:r>
              <a:rPr lang="uk-UA" sz="3600" dirty="0" smtClean="0"/>
              <a:t>класів</a:t>
            </a:r>
            <a:r>
              <a:rPr lang="uk-UA" sz="3600" dirty="0" smtClean="0"/>
              <a:t>.</a:t>
            </a:r>
          </a:p>
          <a:p>
            <a:r>
              <a:rPr lang="uk-UA" sz="3600" dirty="0" smtClean="0"/>
              <a:t>Олімпіада з інформатики відбудеться </a:t>
            </a:r>
            <a:r>
              <a:rPr lang="uk-UA" sz="3600" b="1" u="sng" dirty="0" smtClean="0">
                <a:solidFill>
                  <a:srgbClr val="FF0000"/>
                </a:solidFill>
              </a:rPr>
              <a:t>1</a:t>
            </a:r>
            <a:r>
              <a:rPr lang="ru-RU" sz="3600" b="1" u="sng" dirty="0" smtClean="0">
                <a:solidFill>
                  <a:srgbClr val="FF0000"/>
                </a:solidFill>
              </a:rPr>
              <a:t>1</a:t>
            </a:r>
            <a:r>
              <a:rPr lang="uk-UA" sz="3600" b="1" u="sng" dirty="0" smtClean="0">
                <a:solidFill>
                  <a:srgbClr val="FF0000"/>
                </a:solidFill>
              </a:rPr>
              <a:t>.12.201</a:t>
            </a:r>
            <a:r>
              <a:rPr lang="ru-RU" sz="3600" b="1" u="sng" dirty="0" smtClean="0">
                <a:solidFill>
                  <a:srgbClr val="FF0000"/>
                </a:solidFill>
              </a:rPr>
              <a:t>6</a:t>
            </a:r>
            <a:r>
              <a:rPr lang="uk-UA" sz="3600" b="1" u="sng" dirty="0" smtClean="0">
                <a:solidFill>
                  <a:srgbClr val="FF0000"/>
                </a:solidFill>
              </a:rPr>
              <a:t> року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uk-UA" sz="3600" dirty="0" smtClean="0"/>
              <a:t>Початок олімпіади о </a:t>
            </a:r>
            <a:r>
              <a:rPr lang="uk-UA" sz="3600" dirty="0" smtClean="0">
                <a:solidFill>
                  <a:srgbClr val="FF0000"/>
                </a:solidFill>
              </a:rPr>
              <a:t>10.00</a:t>
            </a:r>
            <a:r>
              <a:rPr lang="uk-UA" sz="3600" dirty="0" smtClean="0"/>
              <a:t>. Районна олімпіада з інформатики проводиться в один (практичний) тур, який триває 3 астрономічні години. </a:t>
            </a:r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 algn="just">
              <a:buNone/>
            </a:pPr>
            <a:r>
              <a:rPr lang="uk-UA" sz="3600" dirty="0" smtClean="0"/>
              <a:t>З метою забезпечення об’єктивного та якісного оцінювання виконання учнями завдань ІІ (районний, міський) етап Всеукраїнської учнівської  олімпіади з інформатики у 2016-2017 навчальному році буде проводитися на базі  автоматичної  </a:t>
            </a:r>
            <a:r>
              <a:rPr lang="uk-UA" sz="3600" dirty="0" err="1" smtClean="0"/>
              <a:t>тестуючої</a:t>
            </a:r>
            <a:r>
              <a:rPr lang="uk-UA" sz="3600" dirty="0" smtClean="0"/>
              <a:t> системи </a:t>
            </a:r>
            <a:r>
              <a:rPr lang="uk-UA" sz="3600" dirty="0" smtClean="0">
                <a:solidFill>
                  <a:srgbClr val="FF0000"/>
                </a:solidFill>
              </a:rPr>
              <a:t>«</a:t>
            </a:r>
            <a:r>
              <a:rPr lang="en-US" sz="3600" dirty="0" smtClean="0">
                <a:solidFill>
                  <a:srgbClr val="FF0000"/>
                </a:solidFill>
              </a:rPr>
              <a:t>Q</a:t>
            </a:r>
            <a:r>
              <a:rPr lang="uk-UA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bit</a:t>
            </a:r>
            <a:r>
              <a:rPr lang="uk-UA" sz="3600" dirty="0" smtClean="0">
                <a:solidFill>
                  <a:srgbClr val="FF0000"/>
                </a:solidFill>
              </a:rPr>
              <a:t>»</a:t>
            </a:r>
            <a:r>
              <a:rPr lang="uk-UA" sz="3600" dirty="0" smtClean="0"/>
              <a:t>, </a:t>
            </a:r>
            <a:r>
              <a:rPr lang="uk-UA" sz="3600" dirty="0" smtClean="0"/>
              <a:t>що розміщена за адресою: </a:t>
            </a:r>
            <a:r>
              <a:rPr lang="en-US" sz="3600" dirty="0" smtClean="0">
                <a:solidFill>
                  <a:srgbClr val="FF0000"/>
                </a:solidFill>
              </a:rPr>
              <a:t>http</a:t>
            </a:r>
            <a:r>
              <a:rPr lang="uk-UA" sz="3600" dirty="0" smtClean="0">
                <a:solidFill>
                  <a:srgbClr val="FF0000"/>
                </a:solidFill>
              </a:rPr>
              <a:t>//</a:t>
            </a:r>
            <a:r>
              <a:rPr lang="en-US" sz="3600" dirty="0" err="1" smtClean="0">
                <a:solidFill>
                  <a:srgbClr val="FF0000"/>
                </a:solidFill>
              </a:rPr>
              <a:t>olympkh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r>
              <a:rPr lang="en-US" sz="3600" dirty="0" smtClean="0">
                <a:solidFill>
                  <a:srgbClr val="FF0000"/>
                </a:solidFill>
              </a:rPr>
              <a:t>dots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r>
              <a:rPr lang="en-US" sz="3600" dirty="0" smtClean="0">
                <a:solidFill>
                  <a:srgbClr val="FF0000"/>
                </a:solidFill>
              </a:rPr>
              <a:t>org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r>
              <a:rPr lang="en-US" sz="3600" dirty="0" err="1" smtClean="0">
                <a:solidFill>
                  <a:srgbClr val="FF0000"/>
                </a:solidFill>
              </a:rPr>
              <a:t>ua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uk-UA" sz="3600" dirty="0" smtClean="0">
                <a:solidFill>
                  <a:srgbClr val="FF0000"/>
                </a:solidFill>
              </a:rPr>
              <a:t>. </a:t>
            </a: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FF0000"/>
                </a:solidFill>
              </a:rPr>
              <a:t>Характеристика завдань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Завдання ІІ етапу олімпіади складені відповідно до таких програм:</a:t>
            </a:r>
            <a:endParaRPr lang="ru-RU" dirty="0" smtClean="0"/>
          </a:p>
          <a:p>
            <a:pPr algn="just"/>
            <a:r>
              <a:rPr lang="uk-UA" dirty="0" smtClean="0"/>
              <a:t>8-9 класи – Навчальна програма поглибленого вивчення інформатики для учнів 8-9 класів загальноосвітніх навчальних закладів. Змістовна лінія «Алгоритмізації та програмування». </a:t>
            </a:r>
            <a:endParaRPr lang="ru-RU" b="1" i="1" dirty="0" smtClean="0"/>
          </a:p>
          <a:p>
            <a:pPr algn="just"/>
            <a:r>
              <a:rPr lang="uk-UA" dirty="0" smtClean="0"/>
              <a:t>10-11 класи – Навчальна програма для 10-11 класів загальноосвітніх навчальних закладів. Академічний рівень» та при вивчені розділу «Основи алгоритмізації та програмування».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uk-UA" sz="3600" dirty="0" smtClean="0"/>
              <a:t>Комплект завдань містить 4 задачі</a:t>
            </a:r>
            <a:r>
              <a:rPr lang="ru-RU" sz="3600" dirty="0" smtClean="0"/>
              <a:t>. </a:t>
            </a:r>
            <a:r>
              <a:rPr lang="uk-UA" sz="3600" dirty="0" smtClean="0"/>
              <a:t>Поряд з умовою задачі подана максимальна кількість балів, яку учень може одержати за її розв’язання. Максимальна сума балів за виконання всіх </a:t>
            </a:r>
            <a:r>
              <a:rPr lang="uk-UA" sz="3600" dirty="0" err="1" smtClean="0"/>
              <a:t>олімпіадних</a:t>
            </a:r>
            <a:r>
              <a:rPr lang="uk-UA" sz="3600" dirty="0" smtClean="0"/>
              <a:t> завдань становить 50 балів. 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FF0000"/>
                </a:solidFill>
              </a:rPr>
              <a:t>Характеристика завдань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Обов’язковими для участі в олімпіаді є знання з таких тем: Алгоритми. Лінійні програми. Вказівки повторення й розгалуження. Рядкові величини. Табличні величини. Звернення до алгоритмів і функцій.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При програмній реалізації задач заохочується використання знань, здобутих учнями поза шкільною програмою (самостійно, на факультативних заняттях, спецкурсах)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FF0000"/>
                </a:solidFill>
              </a:rPr>
              <a:t>Характеристика завдань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uk-UA" sz="3100" dirty="0" smtClean="0">
                <a:solidFill>
                  <a:srgbClr val="FF0000"/>
                </a:solidFill>
              </a:rPr>
              <a:t>Під час підготовки учнів до олімпіади з інформатики доцільно використовувати такі джерела: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/>
            <a:r>
              <a:rPr lang="uk-UA" sz="4800" dirty="0" smtClean="0"/>
              <a:t>Всеукраїнська учнівська олімпіада з інформатики. Методичні рекомендації щодо підготовки учнів до олімпіади/ </a:t>
            </a:r>
            <a:r>
              <a:rPr lang="uk-UA" sz="4800" dirty="0" err="1" smtClean="0"/>
              <a:t>Укл</a:t>
            </a:r>
            <a:r>
              <a:rPr lang="uk-UA" sz="4800" dirty="0" smtClean="0"/>
              <a:t>. О.В. Щербаков. – Харків, 2015. –  110с.   </a:t>
            </a:r>
            <a:endParaRPr lang="ru-RU" sz="4800" dirty="0" smtClean="0"/>
          </a:p>
          <a:p>
            <a:pPr lvl="0"/>
            <a:r>
              <a:rPr lang="uk-UA" sz="4800" dirty="0" smtClean="0"/>
              <a:t>Жуковський С.С. Аналіз, дослідження та розв’язування конкурсних задач під час учнівської олімпіади з інформатики // Вісник Житомирського державного університету імені Івана Франка. Випуск № 53. – Житомир, 2010 ‑ С.152-159;</a:t>
            </a:r>
            <a:endParaRPr lang="ru-RU" sz="4800" dirty="0" smtClean="0"/>
          </a:p>
          <a:p>
            <a:pPr lvl="0"/>
            <a:r>
              <a:rPr lang="uk-UA" sz="4800" dirty="0" smtClean="0"/>
              <a:t>Мельник В.І. Інформатика. </a:t>
            </a:r>
            <a:r>
              <a:rPr lang="uk-UA" sz="4800" dirty="0" err="1" smtClean="0"/>
              <a:t>Олімпіадні</a:t>
            </a:r>
            <a:r>
              <a:rPr lang="uk-UA" sz="4800" dirty="0" smtClean="0"/>
              <a:t> задачі з розв’язаннями. ‑ Х.: Вид. група «Основа», 2010. – 159 с.;</a:t>
            </a:r>
            <a:endParaRPr lang="ru-RU" sz="4800" dirty="0" smtClean="0"/>
          </a:p>
          <a:p>
            <a:pPr lvl="0"/>
            <a:r>
              <a:rPr lang="uk-UA" sz="4800" dirty="0" smtClean="0"/>
              <a:t>Караванова Т.П. Методика розв’язання алгоритмічних задач. Основи алгоритмізації програмування: навчально-методичний посібник для вчителів. ‑ Кам’янець-Подільський: Аксіома, 2013. – 460 с.;</a:t>
            </a:r>
            <a:endParaRPr lang="ru-RU" sz="4800" dirty="0" smtClean="0"/>
          </a:p>
          <a:p>
            <a:pPr lvl="0"/>
            <a:r>
              <a:rPr lang="uk-UA" sz="4800" dirty="0" smtClean="0"/>
              <a:t>Караванова Т.П. Методика розв’язання алгоритмічних задач. Побудова алгоритмів: навчально-методичний посібник для вчителів. – Кам’янець-Подільський: Аксіома, 2014. – 344 с.;</a:t>
            </a:r>
            <a:endParaRPr lang="ru-RU" sz="4800" dirty="0" smtClean="0"/>
          </a:p>
          <a:p>
            <a:pPr lvl="0"/>
            <a:r>
              <a:rPr lang="uk-UA" sz="4800" dirty="0" smtClean="0"/>
              <a:t>http://schoololymp.byethost32.com – школа олімпійського резерву при ВІППО;</a:t>
            </a:r>
            <a:endParaRPr lang="ru-RU" sz="4800" dirty="0" smtClean="0"/>
          </a:p>
          <a:p>
            <a:pPr lvl="0"/>
            <a:r>
              <a:rPr lang="uk-UA" sz="4800" dirty="0" smtClean="0"/>
              <a:t>http://www.uoi.in.ua – Всеукраїнська олімпіада з інформатики;</a:t>
            </a:r>
            <a:endParaRPr lang="ru-RU" sz="4800" dirty="0" smtClean="0"/>
          </a:p>
          <a:p>
            <a:pPr lvl="0"/>
            <a:r>
              <a:rPr lang="uk-UA" sz="4800" dirty="0" smtClean="0"/>
              <a:t>http://www.e-olimp.com.ua – E-Olimp система підготовки та проведення олімпіад зі спортивного програмування;</a:t>
            </a:r>
            <a:endParaRPr lang="ru-RU" sz="4800" dirty="0" smtClean="0"/>
          </a:p>
          <a:p>
            <a:pPr lvl="0"/>
            <a:r>
              <a:rPr lang="uk-UA" sz="4800" dirty="0" smtClean="0">
                <a:hlinkClick r:id="rId2"/>
              </a:rPr>
              <a:t>http://www.qbit.org.ua</a:t>
            </a:r>
            <a:r>
              <a:rPr lang="uk-UA" sz="4800" dirty="0" smtClean="0"/>
              <a:t> – Молодіжне наукове товариство </a:t>
            </a:r>
            <a:r>
              <a:rPr lang="uk-UA" sz="4800" dirty="0" err="1" smtClean="0"/>
              <a:t>QBit</a:t>
            </a:r>
            <a:r>
              <a:rPr lang="uk-UA" sz="4800" dirty="0" smtClean="0"/>
              <a:t>;</a:t>
            </a:r>
            <a:endParaRPr lang="ru-RU" sz="4800" dirty="0" smtClean="0"/>
          </a:p>
          <a:p>
            <a:pPr lvl="0"/>
            <a:r>
              <a:rPr lang="uk-UA" sz="4800" dirty="0" smtClean="0">
                <a:hlinkClick r:id="rId3"/>
              </a:rPr>
              <a:t>http://algolib.chat.ru</a:t>
            </a:r>
            <a:r>
              <a:rPr lang="uk-UA" sz="4800" dirty="0" smtClean="0"/>
              <a:t>; </a:t>
            </a:r>
            <a:r>
              <a:rPr lang="uk-UA" sz="4800" dirty="0" smtClean="0">
                <a:hlinkClick r:id="rId4"/>
              </a:rPr>
              <a:t>http://algolist.manual.ru</a:t>
            </a:r>
            <a:r>
              <a:rPr lang="uk-UA" sz="4800" dirty="0" smtClean="0"/>
              <a:t> – алгоритми: методи розв’язання;</a:t>
            </a:r>
            <a:endParaRPr lang="ru-RU" sz="4800" dirty="0" smtClean="0"/>
          </a:p>
          <a:p>
            <a:pPr lvl="0"/>
            <a:r>
              <a:rPr lang="uk-UA" sz="4800" dirty="0" smtClean="0"/>
              <a:t>http://www.olympiads.ru – події, задачі, тести, рішення, коментарі;</a:t>
            </a:r>
            <a:endParaRPr lang="ru-RU" sz="4800" dirty="0" smtClean="0"/>
          </a:p>
          <a:p>
            <a:pPr lvl="0"/>
            <a:r>
              <a:rPr lang="uk-UA" sz="4800" dirty="0" smtClean="0"/>
              <a:t>http://www.olympiada.km.ua/ – задачі заочних і обласних олімпіад Хмельницької області. Архіви турнірів, конкурсів. Багато іншої корисної інформації;</a:t>
            </a:r>
            <a:endParaRPr lang="ru-RU" sz="4800" dirty="0" smtClean="0"/>
          </a:p>
          <a:p>
            <a:pPr lvl="0"/>
            <a:r>
              <a:rPr lang="uk-UA" sz="4800" dirty="0" smtClean="0">
                <a:hlinkClick r:id="rId5"/>
              </a:rPr>
              <a:t>http://acm.timus.ru</a:t>
            </a:r>
            <a:r>
              <a:rPr lang="uk-UA" sz="4800" dirty="0" smtClean="0"/>
              <a:t> – розміщені задачі для  різноманітних змагань. </a:t>
            </a:r>
            <a:r>
              <a:rPr lang="uk-UA" sz="4800" dirty="0" err="1" smtClean="0"/>
              <a:t>Перевіряюча</a:t>
            </a:r>
            <a:r>
              <a:rPr lang="uk-UA" sz="4800" dirty="0" smtClean="0"/>
              <a:t> система дозволяє вам перевірити ваш розв’язок для кожної задачі;</a:t>
            </a:r>
            <a:endParaRPr lang="ru-RU" sz="4800" dirty="0" smtClean="0"/>
          </a:p>
          <a:p>
            <a:pPr lvl="0"/>
            <a:r>
              <a:rPr lang="uk-UA" sz="4800" dirty="0" smtClean="0"/>
              <a:t>http://www.informatics.ru/ – даний сайт присвячений російським олімпіадам школярів з інформатики;</a:t>
            </a:r>
            <a:endParaRPr lang="ru-RU" sz="4800" dirty="0" smtClean="0"/>
          </a:p>
          <a:p>
            <a:pPr lvl="0"/>
            <a:r>
              <a:rPr lang="uk-UA" sz="4800" dirty="0" smtClean="0"/>
              <a:t>http://g6prog.narod.ru – сайт присвячений докладному розбору </a:t>
            </a:r>
            <a:r>
              <a:rPr lang="uk-UA" sz="4800" dirty="0" err="1" smtClean="0"/>
              <a:t>олімпіадних</a:t>
            </a:r>
            <a:r>
              <a:rPr lang="uk-UA" sz="4800" dirty="0" smtClean="0"/>
              <a:t> задач з інформатики. Рівень задач від міської до міжнародної олімпіад;</a:t>
            </a:r>
            <a:endParaRPr lang="ru-RU" sz="4800" dirty="0" smtClean="0"/>
          </a:p>
          <a:p>
            <a:r>
              <a:rPr lang="ru-RU" sz="4800" dirty="0" smtClean="0"/>
              <a:t>http://byoi.narod.ru – </a:t>
            </a:r>
            <a:r>
              <a:rPr lang="ru-RU" sz="4800" dirty="0" err="1" smtClean="0"/>
              <a:t>архів</a:t>
            </a:r>
            <a:r>
              <a:rPr lang="ru-RU" sz="4800" dirty="0" smtClean="0"/>
              <a:t> </a:t>
            </a:r>
            <a:r>
              <a:rPr lang="ru-RU" sz="4800" dirty="0" err="1" smtClean="0"/>
              <a:t>російських</a:t>
            </a:r>
            <a:r>
              <a:rPr lang="ru-RU" sz="4800" dirty="0" smtClean="0"/>
              <a:t> </a:t>
            </a:r>
            <a:r>
              <a:rPr lang="ru-RU" sz="4800" dirty="0" err="1" smtClean="0"/>
              <a:t>республіканських</a:t>
            </a:r>
            <a:r>
              <a:rPr lang="ru-RU" sz="4800" dirty="0" smtClean="0"/>
              <a:t>, </a:t>
            </a:r>
            <a:r>
              <a:rPr lang="ru-RU" sz="4800" dirty="0" err="1" smtClean="0"/>
              <a:t>міських</a:t>
            </a:r>
            <a:r>
              <a:rPr lang="ru-RU" sz="4800" dirty="0" smtClean="0"/>
              <a:t>, </a:t>
            </a:r>
            <a:r>
              <a:rPr lang="ru-RU" sz="4800" dirty="0" err="1" smtClean="0"/>
              <a:t>районних</a:t>
            </a:r>
            <a:r>
              <a:rPr lang="ru-RU" sz="4800" dirty="0" smtClean="0"/>
              <a:t> </a:t>
            </a:r>
            <a:r>
              <a:rPr lang="ru-RU" sz="4800" dirty="0" err="1" smtClean="0"/>
              <a:t>олімпіад</a:t>
            </a:r>
            <a:r>
              <a:rPr lang="ru-RU" sz="4800" dirty="0" smtClean="0"/>
              <a:t>, </a:t>
            </a:r>
            <a:r>
              <a:rPr lang="ru-RU" sz="4800" dirty="0" err="1" smtClean="0"/>
              <a:t>зборів</a:t>
            </a:r>
            <a:r>
              <a:rPr lang="ru-RU" sz="4800" dirty="0" smtClean="0"/>
              <a:t> до IOI. </a:t>
            </a:r>
            <a:r>
              <a:rPr lang="ru-RU" sz="4800" dirty="0" err="1" smtClean="0"/>
              <a:t>Підбір</a:t>
            </a:r>
            <a:r>
              <a:rPr lang="ru-RU" sz="4800" dirty="0" smtClean="0"/>
              <a:t> </a:t>
            </a:r>
            <a:r>
              <a:rPr lang="ru-RU" sz="4800" dirty="0" err="1" smtClean="0"/>
              <a:t>рідкісних</a:t>
            </a:r>
            <a:r>
              <a:rPr lang="ru-RU" sz="4800" dirty="0" smtClean="0"/>
              <a:t>, </a:t>
            </a:r>
            <a:r>
              <a:rPr lang="ru-RU" sz="4800" dirty="0" err="1" smtClean="0"/>
              <a:t>ефективних</a:t>
            </a:r>
            <a:r>
              <a:rPr lang="ru-RU" sz="4800" dirty="0" smtClean="0"/>
              <a:t> </a:t>
            </a:r>
            <a:r>
              <a:rPr lang="ru-RU" sz="4800" dirty="0" err="1" smtClean="0"/>
              <a:t>алгоритмів</a:t>
            </a:r>
            <a:r>
              <a:rPr lang="ru-RU" sz="4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uk-UA" dirty="0" smtClean="0">
                <a:solidFill>
                  <a:srgbClr val="FF0000"/>
                </a:solidFill>
              </a:rPr>
              <a:t>РИКЛАД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552728" cy="5242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ПРИКЛАД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err="1" smtClean="0"/>
              <a:t>var</a:t>
            </a:r>
            <a:r>
              <a:rPr lang="en-US" b="1" dirty="0" smtClean="0"/>
              <a:t> </a:t>
            </a:r>
            <a:r>
              <a:rPr lang="en-US" b="1" dirty="0" err="1" smtClean="0"/>
              <a:t>n,a,b,c,s</a:t>
            </a:r>
            <a:r>
              <a:rPr lang="en-US" b="1" dirty="0" smtClean="0"/>
              <a:t>: </a:t>
            </a:r>
            <a:r>
              <a:rPr lang="en-US" b="1" dirty="0" err="1" smtClean="0"/>
              <a:t>longint</a:t>
            </a:r>
            <a:r>
              <a:rPr lang="en-US" b="1" dirty="0" smtClean="0"/>
              <a:t>;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begin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assign </a:t>
            </a:r>
            <a:r>
              <a:rPr lang="en-US" b="1" dirty="0" smtClean="0">
                <a:solidFill>
                  <a:srgbClr val="FF0000"/>
                </a:solidFill>
              </a:rPr>
              <a:t>(input, 'input.txt</a:t>
            </a:r>
            <a:r>
              <a:rPr lang="en-US" b="1" dirty="0" smtClean="0">
                <a:solidFill>
                  <a:srgbClr val="FF0000"/>
                </a:solidFill>
              </a:rPr>
              <a:t>');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reset </a:t>
            </a:r>
            <a:r>
              <a:rPr lang="en-US" b="1" dirty="0" smtClean="0">
                <a:solidFill>
                  <a:srgbClr val="FF0000"/>
                </a:solidFill>
              </a:rPr>
              <a:t>(input);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assign </a:t>
            </a:r>
            <a:r>
              <a:rPr lang="en-US" b="1" dirty="0" smtClean="0">
                <a:solidFill>
                  <a:srgbClr val="FF0000"/>
                </a:solidFill>
              </a:rPr>
              <a:t>(output, 'output.txt'); 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rewrite </a:t>
            </a:r>
            <a:r>
              <a:rPr lang="en-US" b="1" dirty="0" smtClean="0">
                <a:solidFill>
                  <a:srgbClr val="FF0000"/>
                </a:solidFill>
              </a:rPr>
              <a:t>(output</a:t>
            </a:r>
            <a:r>
              <a:rPr lang="en-US" b="1" dirty="0" smtClean="0">
                <a:solidFill>
                  <a:srgbClr val="FF0000"/>
                </a:solidFill>
              </a:rPr>
              <a:t>);</a:t>
            </a:r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err="1" smtClean="0"/>
              <a:t>readln</a:t>
            </a:r>
            <a:r>
              <a:rPr lang="en-US" b="1" dirty="0" smtClean="0"/>
              <a:t> (n);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n</a:t>
            </a:r>
            <a:r>
              <a:rPr lang="en-US" b="1" dirty="0" smtClean="0"/>
              <a:t>:= abs(n);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a</a:t>
            </a:r>
            <a:r>
              <a:rPr lang="en-US" b="1" dirty="0" smtClean="0"/>
              <a:t>:= n div 100;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b</a:t>
            </a:r>
            <a:r>
              <a:rPr lang="en-US" b="1" dirty="0" smtClean="0"/>
              <a:t>:= n div 10 mod 10</a:t>
            </a:r>
            <a:r>
              <a:rPr lang="en-US" b="1" dirty="0" smtClean="0"/>
              <a:t>;</a:t>
            </a:r>
          </a:p>
          <a:p>
            <a:pPr>
              <a:buNone/>
            </a:pPr>
            <a:r>
              <a:rPr lang="en-US" b="1" dirty="0" smtClean="0"/>
              <a:t>c</a:t>
            </a:r>
            <a:r>
              <a:rPr lang="en-US" b="1" dirty="0" smtClean="0"/>
              <a:t>:= n mod 10</a:t>
            </a:r>
            <a:r>
              <a:rPr lang="en-US" b="1" dirty="0" smtClean="0"/>
              <a:t>;</a:t>
            </a:r>
          </a:p>
          <a:p>
            <a:pPr>
              <a:buNone/>
            </a:pPr>
            <a:r>
              <a:rPr lang="en-US" b="1" dirty="0" smtClean="0"/>
              <a:t>s</a:t>
            </a:r>
            <a:r>
              <a:rPr lang="en-US" b="1" dirty="0" smtClean="0"/>
              <a:t>:= </a:t>
            </a:r>
            <a:r>
              <a:rPr lang="en-US" b="1" dirty="0" err="1" smtClean="0"/>
              <a:t>a+b+c</a:t>
            </a:r>
            <a:r>
              <a:rPr lang="en-US" b="1" dirty="0" smtClean="0"/>
              <a:t>; </a:t>
            </a:r>
            <a:endParaRPr lang="en-US" b="1" dirty="0" smtClean="0"/>
          </a:p>
          <a:p>
            <a:pPr>
              <a:buNone/>
            </a:pPr>
            <a:r>
              <a:rPr lang="en-US" b="1" dirty="0" err="1" smtClean="0"/>
              <a:t>writeln</a:t>
            </a:r>
            <a:r>
              <a:rPr lang="en-US" b="1" dirty="0" smtClean="0"/>
              <a:t> </a:t>
            </a:r>
            <a:r>
              <a:rPr lang="en-US" b="1" dirty="0" smtClean="0"/>
              <a:t>(s);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end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682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організація та проведення ІІ етапу Всеукраїнської учнівської олімпіади з інформатики у 2016/2017 навчальному році</vt:lpstr>
      <vt:lpstr>Слайд 2</vt:lpstr>
      <vt:lpstr>Слайд 3</vt:lpstr>
      <vt:lpstr>Характеристика завдань</vt:lpstr>
      <vt:lpstr>Характеристика завдань</vt:lpstr>
      <vt:lpstr>Характеристика завдань</vt:lpstr>
      <vt:lpstr>Під час підготовки учнів до олімпіади з інформатики доцільно використовувати такі джерела:  </vt:lpstr>
      <vt:lpstr>ПРИКЛАД</vt:lpstr>
      <vt:lpstr>ПРИКЛАД</vt:lpstr>
      <vt:lpstr>Методичні рекомендації щодо організації та проведення ІІ етапу Всеукраїнської учнівської олімпіади з інформаційних технологій у 2016/2017 навчальному році </vt:lpstr>
      <vt:lpstr>Характеристика завдань</vt:lpstr>
      <vt:lpstr>Характеристика завдань</vt:lpstr>
      <vt:lpstr>Рекомендовані Інтернет ресурси для підготовки до олімпіади з інформаційних технологій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організація та проведення ІІ етапу Всеукраїнської учнівської олімпіади з інформатики у 2016/2017 навчальному році</dc:title>
  <dc:creator>Admin</dc:creator>
  <cp:lastModifiedBy>Admin</cp:lastModifiedBy>
  <cp:revision>6</cp:revision>
  <dcterms:created xsi:type="dcterms:W3CDTF">2016-12-06T17:05:45Z</dcterms:created>
  <dcterms:modified xsi:type="dcterms:W3CDTF">2016-12-06T18:00:56Z</dcterms:modified>
</cp:coreProperties>
</file>